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3.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4.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5.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6.xml" ContentType="application/vnd.openxmlformats-officedocument.theme+xml"/>
  <Override PartName="/ppt/slideLayouts/slideLayout234.xml" ContentType="application/vnd.openxmlformats-officedocument.presentationml.slideLayout+xml"/>
  <Override PartName="/ppt/theme/theme7.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8.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9_303D206E.xml" ContentType="application/vnd.ms-powerpoint.comments+xml"/>
  <Override PartName="/ppt/notesSlides/notesSlide10.xml" ContentType="application/vnd.openxmlformats-officedocument.presentationml.notesSlide+xml"/>
  <Override PartName="/ppt/comments/modernComment_7FFFF01D_DF6FA7A5.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060_62D5D37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FF95E_290BD8D6.xml" ContentType="application/vnd.ms-powerpoint.comments+xml"/>
  <Override PartName="/ppt/comments/modernComment_7FFFF963_66A0D90.xml" ContentType="application/vnd.ms-powerpoint.comments+xml"/>
  <Override PartName="/ppt/notesSlides/notesSlide16.xml" ContentType="application/vnd.openxmlformats-officedocument.presentationml.notesSlide+xml"/>
  <Override PartName="/ppt/comments/modernComment_7FFFF8F3_72170C89.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5447" r:id="rId4"/>
    <p:sldMasterId id="2147483673" r:id="rId5"/>
    <p:sldMasterId id="2147485531" r:id="rId6"/>
    <p:sldMasterId id="2147485762" r:id="rId7"/>
    <p:sldMasterId id="2147485602" r:id="rId8"/>
    <p:sldMasterId id="2147485616" r:id="rId9"/>
    <p:sldMasterId id="2147485651" r:id="rId10"/>
    <p:sldMasterId id="2147485680" r:id="rId11"/>
    <p:sldMasterId id="2147485551" r:id="rId12"/>
  </p:sldMasterIdLst>
  <p:notesMasterIdLst>
    <p:notesMasterId r:id="rId62"/>
  </p:notesMasterIdLst>
  <p:handoutMasterIdLst>
    <p:handoutMasterId r:id="rId63"/>
  </p:handoutMasterIdLst>
  <p:sldIdLst>
    <p:sldId id="2121" r:id="rId13"/>
    <p:sldId id="2147479579" r:id="rId14"/>
    <p:sldId id="273" r:id="rId15"/>
    <p:sldId id="2069" r:id="rId16"/>
    <p:sldId id="2147481706" r:id="rId17"/>
    <p:sldId id="2147481841" r:id="rId18"/>
    <p:sldId id="2147481881" r:id="rId19"/>
    <p:sldId id="2147481954" r:id="rId20"/>
    <p:sldId id="284" r:id="rId21"/>
    <p:sldId id="2147481951" r:id="rId22"/>
    <p:sldId id="2147481952" r:id="rId23"/>
    <p:sldId id="297" r:id="rId24"/>
    <p:sldId id="298" r:id="rId25"/>
    <p:sldId id="293" r:id="rId26"/>
    <p:sldId id="283" r:id="rId27"/>
    <p:sldId id="2147481953" r:id="rId28"/>
    <p:sldId id="292" r:id="rId29"/>
    <p:sldId id="282" r:id="rId30"/>
    <p:sldId id="281" r:id="rId31"/>
    <p:sldId id="2147479581" r:id="rId32"/>
    <p:sldId id="2147481901" r:id="rId33"/>
    <p:sldId id="2147480858" r:id="rId34"/>
    <p:sldId id="2147479648" r:id="rId35"/>
    <p:sldId id="2147481459" r:id="rId36"/>
    <p:sldId id="2147481948" r:id="rId37"/>
    <p:sldId id="270" r:id="rId38"/>
    <p:sldId id="291" r:id="rId39"/>
    <p:sldId id="2147481949" r:id="rId40"/>
    <p:sldId id="2147481950" r:id="rId41"/>
    <p:sldId id="2147481955" r:id="rId42"/>
    <p:sldId id="290" r:id="rId43"/>
    <p:sldId id="288" r:id="rId44"/>
    <p:sldId id="2147481843" r:id="rId45"/>
    <p:sldId id="2147479206" r:id="rId46"/>
    <p:sldId id="279" r:id="rId47"/>
    <p:sldId id="2147481907" r:id="rId48"/>
    <p:sldId id="2147479606" r:id="rId49"/>
    <p:sldId id="2147479622" r:id="rId50"/>
    <p:sldId id="2147481947" r:id="rId51"/>
    <p:sldId id="2147479552" r:id="rId52"/>
    <p:sldId id="278" r:id="rId53"/>
    <p:sldId id="286" r:id="rId54"/>
    <p:sldId id="280" r:id="rId55"/>
    <p:sldId id="289" r:id="rId56"/>
    <p:sldId id="285" r:id="rId57"/>
    <p:sldId id="2147481904" r:id="rId58"/>
    <p:sldId id="2067" r:id="rId59"/>
    <p:sldId id="2122" r:id="rId60"/>
    <p:sldId id="2123" r:id="rId6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3DB1FAC-5739-4645-8893-9D7B3E7AD723}">
          <p14:sldIdLst>
            <p14:sldId id="2121"/>
            <p14:sldId id="2147479579"/>
            <p14:sldId id="273"/>
            <p14:sldId id="2069"/>
            <p14:sldId id="2147481706"/>
            <p14:sldId id="2147481841"/>
            <p14:sldId id="2147481881"/>
          </p14:sldIdLst>
        </p14:section>
        <p14:section name="Demo Architecture" id="{874B6822-44F9-4D2C-BCA1-E805B36B58EF}">
          <p14:sldIdLst>
            <p14:sldId id="2147481954"/>
          </p14:sldIdLst>
        </p14:section>
        <p14:section name="Istio" id="{613E2980-21C3-4C92-998D-B7832000D8FF}">
          <p14:sldIdLst>
            <p14:sldId id="284"/>
            <p14:sldId id="2147481951"/>
            <p14:sldId id="2147481952"/>
            <p14:sldId id="297"/>
            <p14:sldId id="298"/>
            <p14:sldId id="293"/>
          </p14:sldIdLst>
        </p14:section>
        <p14:section name="App Routing" id="{A0244F19-0154-4A70-97CC-0A12913314DA}">
          <p14:sldIdLst>
            <p14:sldId id="283"/>
            <p14:sldId id="2147481953"/>
            <p14:sldId id="292"/>
          </p14:sldIdLst>
        </p14:section>
        <p14:section name="Observability" id="{6DF140FF-7F2F-4186-BE87-4A3C3A0E5A71}">
          <p14:sldIdLst>
            <p14:sldId id="282"/>
            <p14:sldId id="281"/>
            <p14:sldId id="2147479581"/>
            <p14:sldId id="2147481901"/>
            <p14:sldId id="2147480858"/>
            <p14:sldId id="2147479648"/>
            <p14:sldId id="2147481459"/>
            <p14:sldId id="2147481948"/>
            <p14:sldId id="270"/>
            <p14:sldId id="291"/>
          </p14:sldIdLst>
        </p14:section>
        <p14:section name="Workload Identity" id="{32C34273-9E29-480B-95ED-6478EA7C65E8}">
          <p14:sldIdLst>
            <p14:sldId id="2147481949"/>
            <p14:sldId id="2147481950"/>
            <p14:sldId id="2147481955"/>
            <p14:sldId id="290"/>
          </p14:sldIdLst>
        </p14:section>
        <p14:section name="Node Autoprovisioning" id="{A43F11C7-3329-4032-8018-04D56541F844}">
          <p14:sldIdLst>
            <p14:sldId id="288"/>
            <p14:sldId id="2147481843"/>
            <p14:sldId id="2147479206"/>
            <p14:sldId id="279"/>
            <p14:sldId id="2147481907"/>
            <p14:sldId id="2147479606"/>
            <p14:sldId id="2147479622"/>
            <p14:sldId id="2147481947"/>
            <p14:sldId id="2147479552"/>
            <p14:sldId id="278"/>
          </p14:sldIdLst>
        </p14:section>
        <p14:section name="Fleet Management" id="{8B3A0498-0AD2-443D-8C77-EFC8A063E12A}">
          <p14:sldIdLst>
            <p14:sldId id="286"/>
            <p14:sldId id="280"/>
            <p14:sldId id="289"/>
            <p14:sldId id="285"/>
          </p14:sldIdLst>
        </p14:section>
        <p14:section name="Conclusions" id="{1EF9858F-833B-442D-8447-4F2F48D4EDDD}">
          <p14:sldIdLst>
            <p14:sldId id="2147481904"/>
            <p14:sldId id="2067"/>
            <p14:sldId id="2122"/>
            <p14:sldId id="2123"/>
          </p14:sldIdLst>
        </p14:section>
        <p14:section name="Appendix" id="{30DEE2DA-B205-4E9A-A172-18731C2F4D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7EF821-707E-4628-2B71-73C0848814B9}" name="Quentin Petraroia" initials="QP" userId="S::qpetraroia@microsoft.com::80850660-2db9-41be-bc32-b209accf1d4c" providerId="AD"/>
  <p188:author id="{7BD8593C-0B9A-FA62-D060-6D0D2ACEED26}" name="Jorge Palma" initials="JP" userId="S::jpalma@microsoft.com::febf609b-90d8-4d63-bffb-c12ccb094696" providerId="AD"/>
  <p188:author id="{02202E6B-3C7E-3268-10A6-359B82E53773}" name="Aritra Ghosh" initials="AG" userId="S::aritraghosh@microsoft.com::dce1d2a3-e29a-4161-a043-6e04439884c1" providerId="AD"/>
  <p188:author id="{5BF36A6B-DEA2-846C-0A8D-B1AF61A4DE0B}" name="Michael Withrow" initials="MW" userId="S::miwithro@microsoft.com::96c0b20a-b3cd-49c6-925b-3abd0d7bf4bb" providerId="AD"/>
  <p188:author id="{57676882-B138-CBE8-D8E4-F5EDEA52F0F2}" name="Stephane Erbrech" initials="SE" userId="S::sterbrec@microsoft.com::579a5a8e-a3ce-45fc-97d6-4356669fe2db" providerId="AD"/>
  <p188:author id="{F5301C87-FFB3-5D48-FAA3-7AF0A6DF70F9}" name="Justin Davies" initials="" userId="S::juda@microsoft.com::93bc28f8-06a6-48f0-8e85-a467c9abf547" providerId="AD"/>
  <p188:author id="{474F8889-3D29-B2D7-B1C8-20E730D571C2}" name="Marco Antonio Silva" initials="MAS" userId="S::madasi@microsoft.com::dd623d2f-3d0b-4841-a595-0479fa8a7cee" providerId="AD"/>
  <p188:author id="{A7827EA2-9069-8738-BB62-68186D92AE7F}" name="Sean McKenna" initials="SM" userId="S::seanmck@microsoft.com::dc1d0494-e87d-4231-b7e7-6b0d4912ca0e" providerId="AD"/>
  <p188:author id="{01A622B6-03C2-FDF9-B091-DF0B74E3DBE2}" name="Shashank Barsin" initials="SB" userId="S::shasb@microsoft.com::5f3b9c96-9b0b-411e-93fa-9aa360ab39c1" providerId="AD"/>
  <p188:author id="{7C3568CD-329A-C5F0-6A70-2073B084C9FE}" name="Khushbu Parekh" initials="KP" userId="S::kparekh@microsoft.com::67d40a79-0323-4cc9-afaf-ba79372e5e24" providerId="AD"/>
  <p188:author id="{6AFA61D8-796F-555E-A395-B33F90AAF99E}" name="Monica Lueder" initials="ML" userId="S::monical@microsoft.com::75969e72-ba9c-4e32-a4ac-c8f3aeff9ba2" providerId="AD"/>
  <p188:author id="{340007EF-AC8E-6F11-7A3E-66E30EC8A1AB}" name="Renato Ribeiro" initials="RR" userId="S::renribeiro@microsoft.com::2befee3a-8ade-42af-8d70-8456eaf49f45" providerId="AD"/>
  <p188:author id="{E643A6EF-3D4E-1B40-6023-2A622E28B0CF}" name="Kaysie Yu" initials="KY" userId="S::kaysieyu@microsoft.com::e9068bde-0df9-44fd-abfd-7555b2ff8f9a" providerId="AD"/>
  <p188:author id="{4B940BF2-6EC8-5ECD-B071-FA00AF4DA639}" name="Saurabh Sharma" initials="SS" userId="S::saurabsharma@microsoft.com::5bbb5df9-409a-4450-9177-c949742d6806" providerId="AD"/>
  <p188:author id="{DD5C3DF3-4ABC-4193-A33E-B59D236A63AF}" name="Ally Ford" initials="AF" userId="S::allyford@microsoft.com::963d2fc6-a8b7-4a75-8b69-2918170c9978" providerId="AD"/>
  <p188:author id="{BA619AF5-05EC-8018-12C9-662380875B10}" name="Fuyuan Bie" initials="FB" userId="S::fuyuanbie@microsoft.com::ca888f2e-98bf-46e2-be51-15053dcfff9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DF"/>
    <a:srgbClr val="F4364C"/>
    <a:srgbClr val="C03BC4"/>
    <a:srgbClr val="F4F3F5"/>
    <a:srgbClr val="0078D4"/>
    <a:srgbClr val="F0F0F0"/>
    <a:srgbClr val="8C8279"/>
    <a:srgbClr val="FFB900"/>
    <a:srgbClr val="091F2C"/>
    <a:srgbClr val="2A4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DAEBC-7DA5-D8A2-7B94-1CFFC6163FD2}" v="16" dt="2024-04-19T18:45:22.136"/>
    <p1510:client id="{1CCFBCAD-10E2-31B2-8661-8D93CBDBB2A0}" v="261" dt="2024-04-19T22:02:37.053"/>
    <p1510:client id="{67C7EAF1-1C2C-F342-E608-1F5E95A94A8F}" v="7" dt="2024-04-19T21:09:48.584"/>
    <p1510:client id="{7174302C-F8A8-4B5E-6BCB-A3D98AA79E5C}" v="1081" dt="2024-04-19T13:26:51.616"/>
    <p1510:client id="{7E5EB29C-B44C-4B76-9C67-5F90B4C06EBE}" v="45" dt="2024-04-19T16:30:14.9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9" autoAdjust="0"/>
    <p:restoredTop sz="94692"/>
  </p:normalViewPr>
  <p:slideViewPr>
    <p:cSldViewPr snapToGrid="0">
      <p:cViewPr>
        <p:scale>
          <a:sx n="140" d="100"/>
          <a:sy n="140" d="100"/>
        </p:scale>
        <p:origin x="102"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notesMaster" Target="notesMasters/notes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comments/modernComment_119_303D206E.xml><?xml version="1.0" encoding="utf-8"?>
<p188:cmLst xmlns:a="http://schemas.openxmlformats.org/drawingml/2006/main" xmlns:r="http://schemas.openxmlformats.org/officeDocument/2006/relationships" xmlns:p188="http://schemas.microsoft.com/office/powerpoint/2018/8/main">
  <p188:cm id="{AD8C049D-82CC-4D27-B211-8B13F2F65CE0}" authorId="{02202E6B-3C7E-3268-10A6-359B82E53773}" created="2024-02-28T00:34:23.084">
    <pc:sldMkLst xmlns:pc="http://schemas.microsoft.com/office/powerpoint/2013/main/command">
      <pc:docMk/>
      <pc:sldMk cId="809312366" sldId="2147479580"/>
    </pc:sldMkLst>
    <p188:txBody>
      <a:bodyPr/>
      <a:lstStyle/>
      <a:p>
        <a:r>
          <a:rPr lang="en-US"/>
          <a:t>Add third challenge</a:t>
        </a:r>
      </a:p>
    </p188:txBody>
  </p188:cm>
  <p188:cm id="{E17B6C57-0C5A-4910-88EC-762FCE566A38}" authorId="{A7827EA2-9069-8738-BB62-68186D92AE7F}" created="2024-03-12T16:25:02.322">
    <ac:txMkLst xmlns:ac="http://schemas.microsoft.com/office/drawing/2013/main/command">
      <pc:docMk xmlns:pc="http://schemas.microsoft.com/office/powerpoint/2013/main/command"/>
      <pc:sldMk xmlns:pc="http://schemas.microsoft.com/office/powerpoint/2013/main/command" cId="809312366" sldId="281"/>
      <ac:spMk id="47" creationId="{1F301958-DE5F-4AB2-97F9-69B1699A128E}"/>
      <ac:txMk cp="0" len="38">
        <ac:context len="39" hash="1391250301"/>
      </ac:txMk>
    </ac:txMkLst>
    <p188:pos x="8157364" y="101306"/>
    <p188:txBody>
      <a:bodyPr/>
      <a:lstStyle/>
      <a:p>
        <a:r>
          <a:rPr lang="en-US"/>
          <a:t>Some of these seem like general monitoring challenges, not specific to K8s - eg. "alert fatigue". Wonder if you want to really scope the conversation to focus on the unique challenges.</a:t>
        </a:r>
      </a:p>
    </p188:txBody>
  </p188:cm>
  <p188:cm id="{ACEF1764-7428-4343-9840-A64EE4F75F41}" authorId="{02202E6B-3C7E-3268-10A6-359B82E53773}" created="2024-03-15T17:28:01.324">
    <pc:sldMkLst xmlns:pc="http://schemas.microsoft.com/office/powerpoint/2013/main/command">
      <pc:docMk/>
      <pc:sldMk cId="809312366" sldId="2147479580"/>
    </pc:sldMkLst>
    <p188:txBody>
      <a:bodyPr/>
      <a:lstStyle/>
      <a:p>
        <a:r>
          <a:rPr lang="en-US"/>
          <a:t>Icon before the symbol</a:t>
        </a:r>
      </a:p>
    </p188:txBody>
  </p188:cm>
</p188:cmLst>
</file>

<file path=ppt/comments/modernComment_7FFFF01D_DF6FA7A5.xml><?xml version="1.0" encoding="utf-8"?>
<p188:cmLst xmlns:a="http://schemas.openxmlformats.org/drawingml/2006/main" xmlns:r="http://schemas.openxmlformats.org/officeDocument/2006/relationships" xmlns:p188="http://schemas.microsoft.com/office/powerpoint/2018/8/main">
  <p188:cm id="{590A5120-5BAA-4E74-B39B-4BF3010B4614}" authorId="{02202E6B-3C7E-3268-10A6-359B82E53773}" created="2024-02-27T21:18:04.585">
    <ac:deMkLst xmlns:ac="http://schemas.microsoft.com/office/drawing/2013/main/command">
      <pc:docMk xmlns:pc="http://schemas.microsoft.com/office/powerpoint/2013/main/command"/>
      <pc:sldMk xmlns:pc="http://schemas.microsoft.com/office/powerpoint/2013/main/command" cId="3748636581" sldId="2147479581"/>
      <ac:spMk id="13" creationId="{342460BC-144F-F3A0-1C07-7B9826D89354}"/>
    </ac:deMkLst>
    <p188:txBody>
      <a:bodyPr/>
      <a:lstStyle/>
      <a:p>
        <a:r>
          <a:rPr lang="en-US"/>
          <a:t>Add images for the three parts</a:t>
        </a:r>
      </a:p>
    </p188:txBody>
  </p188:cm>
  <p188:cm id="{632742CC-7E86-41F0-9A14-8F1C50E1BCFA}" authorId="{02202E6B-3C7E-3268-10A6-359B82E53773}" created="2024-03-01T23:19:25.385">
    <pc:sldMkLst xmlns:pc="http://schemas.microsoft.com/office/powerpoint/2013/main/command">
      <pc:docMk/>
      <pc:sldMk cId="3748636581" sldId="2147479581"/>
    </pc:sldMkLst>
    <p188:txBody>
      <a:bodyPr/>
      <a:lstStyle/>
      <a:p>
        <a:r>
          <a:rPr lang="en-US"/>
          <a:t>Think about alternative to deter</a:t>
        </a:r>
      </a:p>
    </p188:txBody>
  </p188:cm>
  <p188:cm id="{A61690F1-610E-4483-9D6F-153F3A52594A}" authorId="{A7827EA2-9069-8738-BB62-68186D92AE7F}" created="2024-03-12T16:26:07.780">
    <ac:txMkLst xmlns:ac="http://schemas.microsoft.com/office/drawing/2013/main/command">
      <pc:docMk xmlns:pc="http://schemas.microsoft.com/office/powerpoint/2013/main/command"/>
      <pc:sldMk xmlns:pc="http://schemas.microsoft.com/office/powerpoint/2013/main/command" cId="3748636581" sldId="2147479581"/>
      <ac:spMk id="13" creationId="{342460BC-144F-F3A0-1C07-7B9826D89354}"/>
      <ac:txMk cp="0" len="8">
        <ac:context len="10" hash="673432829"/>
      </ac:txMk>
    </ac:txMkLst>
    <p188:pos x="2070173" y="105710"/>
    <p188:replyLst>
      <p188:reply id="{D97D9A06-2466-4E7B-B3A1-C794AC815406}" authorId="{02202E6B-3C7E-3268-10A6-359B82E53773}" created="2024-03-12T22:46:13.692">
        <p188:txBody>
          <a:bodyPr/>
          <a:lstStyle/>
          <a:p>
            <a:r>
              <a:rPr lang="en-US"/>
              <a:t>Great catch, we were torn between mitigate, remediate and deter.   Thoughts on the options?</a:t>
            </a:r>
          </a:p>
        </p188:txBody>
      </p188:reply>
    </p188:replyLst>
    <p188:txBody>
      <a:bodyPr/>
      <a:lstStyle/>
      <a:p>
        <a:r>
          <a:rPr lang="en-US"/>
          <a:t>Change "remediation" to "remediate" to be consistent with the other two headings, which are verbs.</a:t>
        </a:r>
      </a:p>
    </p188:txBody>
  </p188:cm>
  <p188:cm id="{CD90D8AC-70CF-4F62-A8BF-F45E60E5E30F}" authorId="{A7827EA2-9069-8738-BB62-68186D92AE7F}" created="2024-03-12T16:28:37.289">
    <ac:deMkLst xmlns:ac="http://schemas.microsoft.com/office/drawing/2013/main/command">
      <pc:docMk xmlns:pc="http://schemas.microsoft.com/office/powerpoint/2013/main/command"/>
      <pc:sldMk xmlns:pc="http://schemas.microsoft.com/office/powerpoint/2013/main/command" cId="3748636581" sldId="2147479581"/>
      <ac:picMk id="2" creationId="{9EA2A2E5-E5C9-5925-6D70-69FB0FA388B8}"/>
    </ac:deMkLst>
    <p188:replyLst>
      <p188:reply id="{1900D0EA-D776-4614-8E43-56BDAB6DFA00}" authorId="{02202E6B-3C7E-3268-10A6-359B82E53773}" created="2024-03-13T16:00:44.518">
        <p188:txBody>
          <a:bodyPr/>
          <a:lstStyle/>
          <a:p>
            <a:r>
              <a:rPr lang="en-US"/>
              <a:t>Switched it up, let me know how it looks now</a:t>
            </a:r>
          </a:p>
        </p188:txBody>
      </p188:reply>
    </p188:replyLst>
    <p188:txBody>
      <a:bodyPr/>
      <a:lstStyle/>
      <a:p>
        <a:r>
          <a:rPr lang="en-US"/>
          <a:t>The images are a little off-putting (to me) in their inconsistency of style and content - ie. 2/3 look kind of photorealistic while the 3rd is cartoonish, 2/3 seem construction-themed, while the other is definitely not. Suggest making them all align on a dimension or be different, not a mix.</a:t>
        </a:r>
      </a:p>
    </p188:txBody>
    <p188:extLst>
      <p:ext xmlns:p="http://schemas.openxmlformats.org/presentationml/2006/main" uri="{57CB4572-C831-44C2-8A1C-0ADB6CCDFE69}">
        <p223:reactions xmlns:p223="http://schemas.microsoft.com/office/powerpoint/2022/03/main">
          <p223:rxn type="👍">
            <p223:instance time="2024-03-12T22:46:26.026" authorId="{02202E6B-3C7E-3268-10A6-359B82E53773}"/>
          </p223:rxn>
        </p223:reactions>
      </p:ext>
    </p188:extLst>
  </p188:cm>
</p188:cmLst>
</file>

<file path=ppt/comments/modernComment_7FFFF060_62D5D37F.xml><?xml version="1.0" encoding="utf-8"?>
<p188:cmLst xmlns:a="http://schemas.openxmlformats.org/drawingml/2006/main" xmlns:r="http://schemas.openxmlformats.org/officeDocument/2006/relationships" xmlns:p188="http://schemas.microsoft.com/office/powerpoint/2018/8/main">
  <p188:cm id="{23334714-3ADF-4967-98CE-8B0CFDE8E908}" authorId="{02202E6B-3C7E-3268-10A6-359B82E53773}" status="resolved" created="2024-03-11T22:20:58.049">
    <ac:txMkLst xmlns:ac="http://schemas.microsoft.com/office/drawing/2013/main/command">
      <pc:docMk xmlns:pc="http://schemas.microsoft.com/office/powerpoint/2013/main/command"/>
      <pc:sldMk xmlns:pc="http://schemas.microsoft.com/office/powerpoint/2013/main/command" cId="1658180479" sldId="2147479648"/>
      <ac:spMk id="6" creationId="{00000000-0000-0000-0000-000000000000}"/>
      <ac:txMk cp="176">
        <ac:context len="178" hash="2801321101"/>
      </ac:txMk>
    </ac:txMkLst>
    <p188:pos x="4460461" y="106570"/>
    <p188:txBody>
      <a:bodyPr/>
      <a:lstStyle/>
      <a:p>
        <a:r>
          <a:rPr lang="en-US"/>
          <a:t>[@Xema Pathak]  Is there a list of regions</a:t>
        </a:r>
      </a:p>
    </p188:txBody>
  </p188:cm>
</p188:cmLst>
</file>

<file path=ppt/comments/modernComment_7FFFF8F3_72170C89.xml><?xml version="1.0" encoding="utf-8"?>
<p188:cmLst xmlns:a="http://schemas.openxmlformats.org/drawingml/2006/main" xmlns:r="http://schemas.openxmlformats.org/officeDocument/2006/relationships" xmlns:p188="http://schemas.microsoft.com/office/powerpoint/2018/8/main">
  <p188:cm id="{596D0C1C-48E1-47A8-96E2-E658C8407EBD}" authorId="{E643A6EF-3D4E-1B40-6023-2A622E28B0CF}" created="2024-03-06T23:32:29.837">
    <pc:sldMkLst xmlns:pc="http://schemas.microsoft.com/office/powerpoint/2013/main/command">
      <pc:docMk/>
      <pc:sldMk cId="1914113161" sldId="2147481843"/>
    </pc:sldMkLst>
    <p188:txBody>
      <a:bodyPr/>
      <a:lstStyle/>
      <a:p>
        <a:r>
          <a:rPr lang="en-US"/>
          <a:t>Fact, for AKS clsuters:
- Avg node utilization for memory is 7%
- Avg node utilization for memory is 42%</a:t>
        </a:r>
      </a:p>
    </p188:txBody>
  </p188:cm>
</p188:cmLst>
</file>

<file path=ppt/comments/modernComment_7FFFF95E_290BD8D6.xml><?xml version="1.0" encoding="utf-8"?>
<p188:cmLst xmlns:a="http://schemas.openxmlformats.org/drawingml/2006/main" xmlns:r="http://schemas.openxmlformats.org/officeDocument/2006/relationships" xmlns:p188="http://schemas.microsoft.com/office/powerpoint/2018/8/main">
  <p188:cm id="{297F09AF-11E8-47B8-A57F-62DE6657828B}" authorId="{340007EF-AC8E-6F11-7A3E-66E30EC8A1AB}" created="2024-04-19T18:38:48.562">
    <pc:sldMkLst xmlns:pc="http://schemas.microsoft.com/office/powerpoint/2013/main/command">
      <pc:docMk/>
      <pc:sldMk cId="688642262" sldId="2147481950"/>
    </pc:sldMkLst>
    <p188:replyLst>
      <p188:reply id="{20471245-A96D-4902-B012-94001BB567ED}" authorId="{340007EF-AC8E-6F11-7A3E-66E30EC8A1AB}" created="2024-04-19T18:45:22.136">
        <p188:txBody>
          <a:bodyPr/>
          <a:lstStyle/>
          <a:p>
            <a:r>
              <a:rPr lang="en-US"/>
              <a:t>importante: na identity que criamos, definimos a federated identity option que é o nosso cluster</a:t>
            </a:r>
          </a:p>
        </p188:txBody>
      </p188:reply>
      <p188:reply id="{66194667-05E2-4212-8642-66CE445B5EFE}" authorId="{340007EF-AC8E-6F11-7A3E-66E30EC8A1AB}" created="2024-04-19T22:02:06.818">
        <p188:txBody>
          <a:bodyPr/>
          <a:lstStyle/>
          <a:p>
            <a:r>
              <a:rPr lang="en-US"/>
              <a:t>abaixo tens mesmo o slide da nossa demo</a:t>
            </a:r>
          </a:p>
        </p188:txBody>
      </p188:reply>
    </p188:replyLst>
    <p188:txBody>
      <a:bodyPr/>
      <a:lstStyle/>
      <a:p>
        <a:r>
          <a:rPr lang="en-US"/>
          <a:t>[@Marco Antonio Silva] n é uau mas percebe-se...external workload o nosso pod, external identity provider é o nosso aks que é token issuer, que usa a identity que criamos para estar federated com a AD</a:t>
        </a:r>
      </a:p>
    </p188:txBody>
  </p188:cm>
</p188:cmLst>
</file>

<file path=ppt/comments/modernComment_7FFFF963_66A0D90.xml><?xml version="1.0" encoding="utf-8"?>
<p188:cmLst xmlns:a="http://schemas.openxmlformats.org/drawingml/2006/main" xmlns:r="http://schemas.openxmlformats.org/officeDocument/2006/relationships" xmlns:p188="http://schemas.microsoft.com/office/powerpoint/2018/8/main">
  <p188:cm id="{553C4000-4DE5-4E31-8D1C-0C88C65BE6D9}" authorId="{340007EF-AC8E-6F11-7A3E-66E30EC8A1AB}" created="2024-04-19T22:02:30.662">
    <pc:sldMkLst xmlns:pc="http://schemas.microsoft.com/office/powerpoint/2013/main/command">
      <pc:docMk/>
      <pc:sldMk cId="107613584" sldId="2147481955"/>
    </pc:sldMkLst>
    <p188:txBody>
      <a:bodyPr/>
      <a:lstStyle/>
      <a:p>
        <a:r>
          <a:rPr lang="en-US"/>
          <a:t>[@Marco Antonio Silva] este é mesmo o nosso use case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4/20/2024 12:54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4/20/2024 12:53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luralsight.com/resource-center/state-of-cloud"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2.deloitte.com/content/dam/Deloitte/us/Documents/deloitte-analytics/us-ai-institute-state-of-ai-fifth-edition.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4/20/2024 12:53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2932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4/20/2024 12:54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479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dirty="0">
                <a:ea typeface="+mn-lt"/>
                <a:cs typeface="+mn-lt"/>
              </a:rPr>
              <a:t>Azure Monitor now offers a unified cloud native offering for Kubernetes monitoring</a:t>
            </a:r>
          </a:p>
          <a:p>
            <a:pPr lvl="1">
              <a:buFont typeface="Arial"/>
              <a:buChar char="•"/>
            </a:pPr>
            <a:r>
              <a:rPr lang="en-US" dirty="0">
                <a:ea typeface="+mn-lt"/>
                <a:cs typeface="+mn-lt"/>
              </a:rPr>
              <a:t>Logs -  Azure Monitor Container insights </a:t>
            </a:r>
          </a:p>
          <a:p>
            <a:pPr lvl="1">
              <a:buFont typeface="Arial"/>
              <a:buChar char="•"/>
            </a:pPr>
            <a:r>
              <a:rPr lang="en-US" dirty="0">
                <a:ea typeface="+mn-lt"/>
                <a:cs typeface="+mn-lt"/>
              </a:rPr>
              <a:t>Metrics - Azure Monitor managed service for Prometheus (Preview)</a:t>
            </a:r>
            <a:endParaRPr lang="en-US" dirty="0">
              <a:cs typeface="Segoe UI"/>
            </a:endParaRPr>
          </a:p>
          <a:p>
            <a:pPr lvl="1">
              <a:buFont typeface="Arial"/>
              <a:buChar char="•"/>
            </a:pPr>
            <a:r>
              <a:rPr lang="en-US" dirty="0">
                <a:ea typeface="+mn-lt"/>
                <a:cs typeface="+mn-lt"/>
              </a:rPr>
              <a:t>Visualization - Azure Managed Grafana</a:t>
            </a:r>
            <a:endParaRPr lang="en-US" dirty="0">
              <a:cs typeface="Segoe UI"/>
            </a:endParaRPr>
          </a:p>
          <a:p>
            <a:endParaRPr lang="en-US" dirty="0"/>
          </a:p>
          <a:p>
            <a:pPr>
              <a:buFont typeface="Arial" panose="05000000000000000000" pitchFamily="2" charset="2"/>
              <a:buChar char="•"/>
            </a:pPr>
            <a:r>
              <a:rPr lang="en-US" dirty="0">
                <a:ea typeface="+mn-lt"/>
                <a:cs typeface="+mn-lt"/>
              </a:rPr>
              <a:t>Gain continuous visibility into services and infrastructure</a:t>
            </a:r>
            <a:endParaRPr lang="en-US" dirty="0"/>
          </a:p>
          <a:p>
            <a:endParaRPr lang="en-US" dirty="0"/>
          </a:p>
          <a:p>
            <a:pPr>
              <a:buFont typeface="Arial" panose="05000000000000000000" pitchFamily="2" charset="2"/>
              <a:buChar char="•"/>
            </a:pPr>
            <a:r>
              <a:rPr lang="en-US" dirty="0">
                <a:ea typeface="+mn-lt"/>
                <a:cs typeface="+mn-lt"/>
              </a:rPr>
              <a:t>Get the power of open-source monitoring tools with minimal toil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F4A27-A654-443C-80F9-9C75C6C488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53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BRENDAN: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The results of the contribution from Microsoft is the managed services such as Managed Prometheus</a:t>
            </a:r>
            <a:endParaRPr lang="en-US" sz="900" dirty="0">
              <a:solidFill>
                <a:srgbClr val="FFFFFF"/>
              </a:solidFill>
              <a:latin typeface="Segoe UI"/>
              <a:cs typeface="Calibri"/>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a:cs typeface="Calibri"/>
              </a:rPr>
              <a:t>That can be applied to any of your AKS clusters including Arc-enabled K8s clusters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a:cs typeface="Calibri"/>
              </a:rPr>
              <a:t>With 18months of data retention at no extra cost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4/20/2024 12:54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918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4/20/2024 12:54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32839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Retina is built as </a:t>
            </a:r>
            <a:r>
              <a:rPr lang="en-US" dirty="0" err="1"/>
              <a:t>cni</a:t>
            </a:r>
            <a:r>
              <a:rPr lang="en-US" dirty="0"/>
              <a:t> independent.(it has agent, extension plugins and exports) and can work with any </a:t>
            </a:r>
            <a:r>
              <a:rPr lang="en-US" dirty="0" err="1"/>
              <a:t>cni</a:t>
            </a:r>
            <a:r>
              <a:rPr lang="en-US" dirty="0"/>
              <a:t>. Cilium </a:t>
            </a:r>
            <a:r>
              <a:rPr lang="en-US" dirty="0" err="1"/>
              <a:t>cni</a:t>
            </a:r>
            <a:r>
              <a:rPr lang="en-US" dirty="0"/>
              <a:t> is tightly </a:t>
            </a:r>
            <a:r>
              <a:rPr lang="en-US" dirty="0" err="1"/>
              <a:t>monlith</a:t>
            </a:r>
            <a:r>
              <a:rPr lang="en-US" dirty="0"/>
              <a:t> package which includes observability, security in it. We don't need to run retina when running with cilium. Over time we need to work with cilium community to break into </a:t>
            </a:r>
            <a:r>
              <a:rPr lang="en-US" dirty="0" err="1"/>
              <a:t>disagreegated</a:t>
            </a:r>
            <a:r>
              <a:rPr lang="en-US" dirty="0"/>
              <a:t> pieces so it can interop with others such as retina</a:t>
            </a:r>
          </a:p>
        </p:txBody>
      </p:sp>
      <p:sp>
        <p:nvSpPr>
          <p:cNvPr id="4" name="Slide Number Placeholder 3"/>
          <p:cNvSpPr>
            <a:spLocks noGrp="1"/>
          </p:cNvSpPr>
          <p:nvPr>
            <p:ph type="sldNum" sz="quarter" idx="5"/>
          </p:nvPr>
        </p:nvSpPr>
        <p:spPr/>
        <p:txBody>
          <a:bodyPr/>
          <a:lstStyle/>
          <a:p>
            <a:fld id="{420F4B0A-3C5F-4DD9-82C1-A5B8BC867DDF}" type="slidenum">
              <a:rPr lang="en-US" smtClean="0"/>
              <a:t>25</a:t>
            </a:fld>
            <a:endParaRPr lang="en-US"/>
          </a:p>
        </p:txBody>
      </p:sp>
    </p:spTree>
    <p:extLst>
      <p:ext uri="{BB962C8B-B14F-4D97-AF65-F5344CB8AC3E}">
        <p14:creationId xmlns:p14="http://schemas.microsoft.com/office/powerpoint/2010/main" val="411104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0F4B0A-3C5F-4DD9-82C1-A5B8BC867DDF}" type="slidenum">
              <a:rPr lang="en-US" smtClean="0"/>
              <a:t>26</a:t>
            </a:fld>
            <a:endParaRPr lang="en-US"/>
          </a:p>
        </p:txBody>
      </p:sp>
    </p:spTree>
    <p:extLst>
      <p:ext uri="{BB962C8B-B14F-4D97-AF65-F5344CB8AC3E}">
        <p14:creationId xmlns:p14="http://schemas.microsoft.com/office/powerpoint/2010/main" val="3443703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000000"/>
                </a:solidFill>
                <a:effectLst/>
                <a:highlight>
                  <a:srgbClr val="FFFFFF"/>
                </a:highlight>
                <a:latin typeface="NationalWeb-Book"/>
              </a:rPr>
              <a:t>In the cloud world, we see a lot of customer overprovisioning and underutilizing infrastructure which can lead to costs spiraling out of control. You should be able to </a:t>
            </a:r>
            <a:r>
              <a:rPr lang="en-US" b="0" i="0" dirty="0" err="1">
                <a:solidFill>
                  <a:srgbClr val="000000"/>
                </a:solidFill>
                <a:effectLst/>
                <a:highlight>
                  <a:srgbClr val="FFFFFF"/>
                </a:highlight>
                <a:latin typeface="NationalWeb-Book"/>
              </a:rPr>
              <a:t>binpack</a:t>
            </a:r>
            <a:r>
              <a:rPr lang="en-US" b="0" i="0" dirty="0">
                <a:solidFill>
                  <a:srgbClr val="000000"/>
                </a:solidFill>
                <a:effectLst/>
                <a:highlight>
                  <a:srgbClr val="FFFFFF"/>
                </a:highlight>
                <a:latin typeface="NationalWeb-Book"/>
              </a:rPr>
              <a:t> your applications efficiently enough to hit 80-90% utilization of your infrastructure but In reality we do not see this.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000000"/>
              </a:solidFill>
              <a:effectLst/>
              <a:highlight>
                <a:srgbClr val="FFFFFF"/>
              </a:highlight>
              <a:latin typeface="NationalWeb-Book"/>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000000"/>
                </a:solidFill>
                <a:effectLst/>
                <a:highlight>
                  <a:srgbClr val="FFFFFF"/>
                </a:highlight>
                <a:latin typeface="NationalWeb-Book"/>
              </a:rPr>
              <a:t>A data dog container report , called out that 65% or workloads are being underutilized from a </a:t>
            </a:r>
            <a:r>
              <a:rPr lang="en-US" b="0" i="0" dirty="0" err="1">
                <a:solidFill>
                  <a:srgbClr val="000000"/>
                </a:solidFill>
                <a:effectLst/>
                <a:highlight>
                  <a:srgbClr val="FFFFFF"/>
                </a:highlight>
                <a:latin typeface="NationalWeb-Book"/>
              </a:rPr>
              <a:t>Cpu</a:t>
            </a:r>
            <a:r>
              <a:rPr lang="en-US" b="0" i="0" dirty="0">
                <a:solidFill>
                  <a:srgbClr val="000000"/>
                </a:solidFill>
                <a:effectLst/>
                <a:highlight>
                  <a:srgbClr val="FFFFFF"/>
                </a:highlight>
                <a:latin typeface="NationalWeb-Book"/>
              </a:rPr>
              <a:t> and memory perspective. There is a lot of opportunity to do better here.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4/20/2024 12:54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5360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Great news for you we have a solution for folks who don’t have any cost monitoring in place or are looking to use a native solution vs 3P tooling. AKS cost analysis addon is a native cost allocation and visibility experience. Now in GA.</a:t>
            </a: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Provides visibility into cluster infrastructure costs by Kubernetes constructs such as namespace and cluster as well as azure resources category like compute, network, and storage. Data is reported directly in the Azure portal UI and it’s available for standard and premium </a:t>
            </a:r>
            <a:r>
              <a:rPr lang="en-US" sz="1800" kern="100" err="1">
                <a:effectLst/>
                <a:latin typeface="Aptos" panose="020B0004020202020204" pitchFamily="34" charset="0"/>
                <a:ea typeface="Aptos" panose="020B0004020202020204" pitchFamily="34" charset="0"/>
                <a:cs typeface="Times New Roman" panose="02020603050405020304" pitchFamily="18" charset="0"/>
              </a:rPr>
              <a:t>aks</a:t>
            </a:r>
            <a:r>
              <a:rPr lang="en-US" sz="1800" kern="100">
                <a:effectLst/>
                <a:latin typeface="Aptos" panose="020B0004020202020204" pitchFamily="34" charset="0"/>
                <a:ea typeface="Aptos" panose="020B0004020202020204" pitchFamily="34" charset="0"/>
                <a:cs typeface="Times New Roman" panose="02020603050405020304" pitchFamily="18" charset="0"/>
              </a:rPr>
              <a:t> clusters at no additional cost.</a:t>
            </a: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This addon is also </a:t>
            </a:r>
            <a:r>
              <a:rPr lang="en-US" sz="1800" kern="100" err="1">
                <a:effectLst/>
                <a:latin typeface="Aptos" panose="020B0004020202020204" pitchFamily="34" charset="0"/>
                <a:ea typeface="Aptos" panose="020B0004020202020204" pitchFamily="34" charset="0"/>
                <a:cs typeface="Times New Roman" panose="02020603050405020304" pitchFamily="18" charset="0"/>
              </a:rPr>
              <a:t>bulit</a:t>
            </a:r>
            <a:r>
              <a:rPr lang="en-US" sz="1800" kern="100">
                <a:effectLst/>
                <a:latin typeface="Aptos" panose="020B0004020202020204" pitchFamily="34" charset="0"/>
                <a:ea typeface="Aptos" panose="020B0004020202020204" pitchFamily="34" charset="0"/>
                <a:cs typeface="Times New Roman" panose="02020603050405020304" pitchFamily="18" charset="0"/>
              </a:rPr>
              <a:t> on top of </a:t>
            </a:r>
            <a:r>
              <a:rPr lang="en-US" sz="1800" kern="100" err="1">
                <a:effectLst/>
                <a:latin typeface="Aptos" panose="020B0004020202020204" pitchFamily="34" charset="0"/>
                <a:ea typeface="Aptos" panose="020B0004020202020204" pitchFamily="34" charset="0"/>
                <a:cs typeface="Times New Roman" panose="02020603050405020304" pitchFamily="18" charset="0"/>
              </a:rPr>
              <a:t>opencost</a:t>
            </a:r>
            <a:r>
              <a:rPr lang="en-US" sz="1800" kern="100">
                <a:effectLst/>
                <a:latin typeface="Aptos" panose="020B0004020202020204" pitchFamily="34" charset="0"/>
                <a:ea typeface="Aptos" panose="020B0004020202020204" pitchFamily="34" charset="0"/>
                <a:cs typeface="Times New Roman" panose="02020603050405020304" pitchFamily="18" charset="0"/>
              </a:rPr>
              <a:t> – a vendor neutral, open source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cncf</a:t>
            </a:r>
            <a:r>
              <a:rPr lang="en-US" sz="1800" kern="100">
                <a:effectLst/>
                <a:latin typeface="Aptos" panose="020B0004020202020204" pitchFamily="34" charset="0"/>
                <a:ea typeface="Aptos" panose="020B0004020202020204" pitchFamily="34" charset="0"/>
                <a:cs typeface="Times New Roman" panose="02020603050405020304" pitchFamily="18" charset="0"/>
              </a:rPr>
              <a:t> sandbox project. That we are partnered closely with and contributing to.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804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dirty="0"/>
              <a:t>Manual scaling – decide both VM </a:t>
            </a:r>
            <a:r>
              <a:rPr lang="en-US" dirty="0" err="1"/>
              <a:t>sku</a:t>
            </a:r>
            <a:r>
              <a:rPr lang="en-US" dirty="0"/>
              <a:t> and no. </a:t>
            </a:r>
          </a:p>
          <a:p>
            <a:pPr marL="0" marR="0">
              <a:lnSpc>
                <a:spcPct val="107000"/>
              </a:lnSpc>
              <a:spcBef>
                <a:spcPts val="0"/>
              </a:spcBef>
              <a:spcAft>
                <a:spcPts val="800"/>
              </a:spcAft>
            </a:pPr>
            <a:r>
              <a:rPr lang="en-US" dirty="0"/>
              <a:t>Cluster Auto scaler – decides no. of nodes. </a:t>
            </a:r>
          </a:p>
          <a:p>
            <a:pPr marL="0" marR="0">
              <a:lnSpc>
                <a:spcPct val="107000"/>
              </a:lnSpc>
              <a:spcBef>
                <a:spcPts val="0"/>
              </a:spcBef>
              <a:spcAft>
                <a:spcPts val="800"/>
              </a:spcAft>
            </a:pPr>
            <a:r>
              <a:rPr lang="en-US" dirty="0"/>
              <a:t>NAP – decides intelligently the best cost effective SKU and the number is optimized.</a:t>
            </a:r>
          </a:p>
          <a:p>
            <a:pPr marL="0" marR="0">
              <a:lnSpc>
                <a:spcPct val="107000"/>
              </a:lnSpc>
              <a:spcBef>
                <a:spcPts val="0"/>
              </a:spcBef>
              <a:spcAft>
                <a:spcPts val="800"/>
              </a:spcAft>
            </a:pPr>
            <a:r>
              <a:rPr lang="en-US" dirty="0"/>
              <a:t>NAP</a:t>
            </a:r>
          </a:p>
          <a:p>
            <a:pPr marL="171450" indent="-171450" defTabSz="466327">
              <a:spcAft>
                <a:spcPts val="600"/>
              </a:spcAft>
              <a:buFont typeface="Arial" panose="020B0604020202020204" pitchFamily="34" charset="0"/>
              <a:buChar char="•"/>
            </a:pPr>
            <a:r>
              <a:rPr lang="en-US" sz="900" b="1" kern="1200" dirty="0">
                <a:solidFill>
                  <a:srgbClr val="111111"/>
                </a:solidFill>
                <a:ea typeface="+mn-ea"/>
                <a:cs typeface="+mn-cs"/>
              </a:rPr>
              <a:t>Efficient Resource Utilization</a:t>
            </a:r>
            <a:r>
              <a:rPr lang="en-US" sz="900" kern="1200" dirty="0">
                <a:solidFill>
                  <a:srgbClr val="111111"/>
                </a:solidFill>
                <a:ea typeface="+mn-ea"/>
                <a:cs typeface="+mn-cs"/>
              </a:rPr>
              <a:t>: NAP automatically determines the optimal VM configuration based on pending pod resource requirements. This ensures efficient resource allocation and cost-effectiveness.</a:t>
            </a:r>
          </a:p>
          <a:p>
            <a:pPr marL="171450" indent="-171450" defTabSz="466327">
              <a:spcAft>
                <a:spcPts val="600"/>
              </a:spcAft>
              <a:buFont typeface="Arial" panose="020B0604020202020204" pitchFamily="34" charset="0"/>
              <a:buChar char="•"/>
            </a:pPr>
            <a:r>
              <a:rPr lang="en-US" sz="900" b="1" kern="1200" dirty="0">
                <a:solidFill>
                  <a:srgbClr val="111111"/>
                </a:solidFill>
                <a:ea typeface="+mn-ea"/>
                <a:cs typeface="+mn-cs"/>
              </a:rPr>
              <a:t>Automated Decision-Making</a:t>
            </a:r>
            <a:r>
              <a:rPr lang="en-US" sz="900" kern="1200" dirty="0">
                <a:solidFill>
                  <a:srgbClr val="111111"/>
                </a:solidFill>
                <a:ea typeface="+mn-ea"/>
                <a:cs typeface="+mn-cs"/>
              </a:rPr>
              <a:t>: NAP selects the most suitable VMs to run your workloads, reducing the manual effort required for VM configuration design and </a:t>
            </a:r>
            <a:r>
              <a:rPr lang="en-US" sz="900" b="1" u="sng" kern="1200" dirty="0">
                <a:solidFill>
                  <a:srgbClr val="111111"/>
                </a:solidFill>
                <a:ea typeface="+mn-ea"/>
                <a:cs typeface="+mn-cs"/>
              </a:rPr>
              <a:t>operational cost.</a:t>
            </a:r>
            <a:endParaRPr lang="en-US" sz="900" b="1" i="0" u="sng" dirty="0">
              <a:solidFill>
                <a:srgbClr val="111111"/>
              </a:solidFill>
              <a:effectLst/>
            </a:endParaRPr>
          </a:p>
          <a:p>
            <a:pPr marL="0" marR="0">
              <a:lnSpc>
                <a:spcPct val="107000"/>
              </a:lnSpc>
              <a:spcBef>
                <a:spcPts val="0"/>
              </a:spcBef>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0943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announcement, CLI, </a:t>
            </a:r>
            <a:r>
              <a:rPr lang="en-US" err="1"/>
              <a:t>Kaito</a:t>
            </a:r>
            <a:r>
              <a:rPr lang="en-US"/>
              <a:t> and app routing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4/20/2024 12:54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9728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defRPr/>
            </a:pPr>
            <a:r>
              <a:rPr lang="en-CA" b="1" dirty="0">
                <a:solidFill>
                  <a:srgbClr val="000000"/>
                </a:solidFill>
                <a:latin typeface="Segoe UI"/>
                <a:cs typeface="Segoe UI"/>
              </a:rPr>
              <a:t>SPEAKER Script: </a:t>
            </a:r>
            <a:endParaRPr lang="en-CA" b="1" dirty="0">
              <a:solidFill>
                <a:srgbClr val="000000"/>
              </a:solidFill>
              <a:latin typeface="Segoe UI" panose="020B0502040204020203" pitchFamily="34" charset="0"/>
              <a:cs typeface="Segoe UI" panose="020B0502040204020203" pitchFamily="34" charset="0"/>
            </a:endParaRPr>
          </a:p>
          <a:p>
            <a:pPr algn="l" rtl="0" fontAlgn="base"/>
            <a:endParaRPr lang="en-CA" b="0" i="0" u="none" strike="noStrike" dirty="0">
              <a:solidFill>
                <a:srgbClr val="000000"/>
              </a:solidFill>
              <a:effectLst/>
              <a:latin typeface="Segoe UI"/>
              <a:cs typeface="Segoe UI"/>
            </a:endParaRPr>
          </a:p>
          <a:p>
            <a:pPr>
              <a:spcAft>
                <a:spcPts val="600"/>
              </a:spcAft>
            </a:pPr>
            <a:r>
              <a:rPr lang="en-CA" sz="1800" dirty="0">
                <a:solidFill>
                  <a:srgbClr val="000000"/>
                </a:solidFill>
                <a:latin typeface="Segoe UI" panose="020B0502040204020203" pitchFamily="34" charset="0"/>
                <a:ea typeface="Calibri" panose="020F0502020204030204" pitchFamily="34" charset="0"/>
              </a:rPr>
              <a:t>In today’s world, things all around us are rapidly changing, and organizations need to adapt. This is nothing new. </a:t>
            </a:r>
            <a:endParaRPr lang="en-US" sz="1800" dirty="0">
              <a:solidFill>
                <a:srgbClr val="000000"/>
              </a:solidFill>
              <a:latin typeface="Segoe UI" panose="020B0502040204020203" pitchFamily="34" charset="0"/>
              <a:ea typeface="Calibri" panose="020F0502020204030204" pitchFamily="34" charset="0"/>
            </a:endParaRPr>
          </a:p>
          <a:p>
            <a:pPr>
              <a:spcAft>
                <a:spcPts val="600"/>
              </a:spcAft>
            </a:pPr>
            <a:endParaRPr lang="en-US" sz="1800" dirty="0">
              <a:solidFill>
                <a:srgbClr val="000000"/>
              </a:solidFill>
              <a:latin typeface="Segoe UI" panose="020B0502040204020203" pitchFamily="34" charset="0"/>
              <a:ea typeface="Calibri" panose="020F0502020204030204" pitchFamily="34" charset="0"/>
            </a:endParaRPr>
          </a:p>
          <a:p>
            <a:pPr>
              <a:spcAft>
                <a:spcPts val="600"/>
              </a:spcAft>
            </a:pPr>
            <a:r>
              <a:rPr lang="en-US" sz="1800" dirty="0">
                <a:solidFill>
                  <a:srgbClr val="000000"/>
                </a:solidFill>
                <a:latin typeface="Segoe UI" panose="020B0502040204020203" pitchFamily="34" charset="0"/>
                <a:ea typeface="Calibri" panose="020F0502020204030204" pitchFamily="34" charset="0"/>
              </a:rPr>
              <a:t>Looking back over the past few years, we’ve seen organizations that invested in building  a strong digital foundation were able to weather disruption better than their peers  and many emerged even stronger than before. ​</a:t>
            </a:r>
          </a:p>
          <a:p>
            <a:pPr>
              <a:spcAft>
                <a:spcPts val="600"/>
              </a:spcAft>
            </a:pPr>
            <a:endParaRPr lang="en-US" sz="1800" dirty="0">
              <a:solidFill>
                <a:srgbClr val="000000"/>
              </a:solidFill>
              <a:latin typeface="Segoe UI" panose="020B0502040204020203" pitchFamily="34" charset="0"/>
              <a:ea typeface="Times New Roman" panose="02020603050405020304" pitchFamily="18" charset="0"/>
            </a:endParaRPr>
          </a:p>
          <a:p>
            <a:pPr>
              <a:spcAft>
                <a:spcPts val="600"/>
              </a:spcAft>
            </a:pPr>
            <a:r>
              <a:rPr lang="en-US" sz="1800" dirty="0">
                <a:solidFill>
                  <a:srgbClr val="000000"/>
                </a:solidFill>
                <a:latin typeface="Segoe UI" panose="020B0502040204020203" pitchFamily="34" charset="0"/>
                <a:ea typeface="Calibri" panose="020F0502020204030204" pitchFamily="34" charset="0"/>
              </a:rPr>
              <a:t>We believe we're on the cusp of a similar inflection point. ​Although today’s pressures are different, industries are continuing to evolve and adjust at a rapid pace.​</a:t>
            </a:r>
          </a:p>
          <a:p>
            <a:pPr>
              <a:spcAft>
                <a:spcPts val="600"/>
              </a:spcAft>
            </a:pPr>
            <a:endParaRPr lang="en-US" sz="1800" dirty="0">
              <a:solidFill>
                <a:srgbClr val="000000"/>
              </a:solidFill>
              <a:latin typeface="Segoe UI" panose="020B0502040204020203" pitchFamily="34" charset="0"/>
              <a:ea typeface="Times New Roman" panose="02020603050405020304" pitchFamily="18" charset="0"/>
            </a:endParaRPr>
          </a:p>
          <a:p>
            <a:pPr marL="285692" indent="-285692">
              <a:spcAft>
                <a:spcPts val="600"/>
              </a:spcAft>
              <a:buFont typeface="Arial" panose="020B0604020202020204" pitchFamily="34" charset="0"/>
              <a:buChar char="•"/>
              <a:tabLst>
                <a:tab pos="457108" algn="l"/>
              </a:tabLst>
            </a:pPr>
            <a:r>
              <a:rPr lang="en-US" sz="1800" b="1" dirty="0">
                <a:latin typeface="Segoe UI" panose="020B0502040204020203" pitchFamily="34" charset="0"/>
                <a:ea typeface="Calibri" panose="020F0502020204030204" pitchFamily="34" charset="0"/>
              </a:rPr>
              <a:t>Managing through changing economic conditions requires flexibility and agility. </a:t>
            </a:r>
            <a:r>
              <a:rPr lang="en-US" sz="1800" dirty="0">
                <a:latin typeface="Segoe UI" panose="020B0502040204020203" pitchFamily="34" charset="0"/>
                <a:ea typeface="Calibri" panose="020F0502020204030204" pitchFamily="34" charset="0"/>
              </a:rPr>
              <a:t>As we face complexities such as security threats, inflation, developer shortages, government regulations and other global issues, having a plan in place and building a secure, resilient environment are paramount. </a:t>
            </a:r>
          </a:p>
          <a:p>
            <a:pPr>
              <a:spcAft>
                <a:spcPts val="600"/>
              </a:spcAft>
              <a:tabLst>
                <a:tab pos="457108" algn="l"/>
              </a:tabLst>
            </a:pPr>
            <a:endParaRPr lang="en-US" sz="1800" dirty="0">
              <a:latin typeface="Segoe UI" panose="020B0502040204020203" pitchFamily="34" charset="0"/>
              <a:ea typeface="Calibri" panose="020F0502020204030204" pitchFamily="34" charset="0"/>
            </a:endParaRPr>
          </a:p>
          <a:p>
            <a:pPr marL="285692" indent="-285692">
              <a:spcAft>
                <a:spcPts val="600"/>
              </a:spcAft>
              <a:buFont typeface="Arial" panose="020B0604020202020204" pitchFamily="34" charset="0"/>
              <a:buChar char="•"/>
              <a:tabLst>
                <a:tab pos="457108" algn="l"/>
              </a:tabLst>
            </a:pPr>
            <a:r>
              <a:rPr lang="en-US" sz="1800" dirty="0">
                <a:latin typeface="Segoe UI" panose="020B0502040204020203" pitchFamily="34" charset="0"/>
                <a:ea typeface="Calibri" panose="020F0502020204030204" pitchFamily="34" charset="0"/>
              </a:rPr>
              <a:t>​</a:t>
            </a:r>
            <a:r>
              <a:rPr lang="en-US" sz="18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With those shifting conditions, </a:t>
            </a:r>
            <a:r>
              <a:rPr lang="en-US"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tech innovation has</a:t>
            </a:r>
            <a:r>
              <a:rPr lang="en-US" sz="18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 soared, and so have rewards for organizations that embrace this change. An overwhelming 75% of leaders are building all future new products and features in the cloud to stay ahead in this dynamic landscape.​</a:t>
            </a:r>
          </a:p>
          <a:p>
            <a:pPr>
              <a:spcAft>
                <a:spcPts val="600"/>
              </a:spcAft>
              <a:tabLst>
                <a:tab pos="457108" algn="l"/>
              </a:tabLst>
            </a:pPr>
            <a:endParaRPr lang="en-US" sz="180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endParaRPr>
          </a:p>
          <a:p>
            <a:pPr marL="285692" indent="-285692">
              <a:spcAft>
                <a:spcPts val="600"/>
              </a:spcAft>
              <a:buFont typeface="Arial" panose="020B0604020202020204" pitchFamily="34" charset="0"/>
              <a:buChar char="•"/>
              <a:tabLst>
                <a:tab pos="457108" algn="l"/>
              </a:tabLst>
            </a:pPr>
            <a:r>
              <a:rPr lang="en-US"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AI </a:t>
            </a:r>
            <a:r>
              <a:rPr lang="en-US" sz="18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is no longer a distant concept; it's an integral force in our daily lives, revolutionizing industries and </a:t>
            </a:r>
            <a:r>
              <a:rPr lang="en-US"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creating new opportunities</a:t>
            </a:r>
            <a:r>
              <a:rPr lang="en-US" sz="18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 </a:t>
            </a:r>
          </a:p>
          <a:p>
            <a:pPr marL="285692" indent="-285692">
              <a:spcAft>
                <a:spcPts val="600"/>
              </a:spcAft>
              <a:buFont typeface="Arial" panose="020B0604020202020204" pitchFamily="34" charset="0"/>
              <a:buChar char="•"/>
              <a:tabLst>
                <a:tab pos="457108" algn="l"/>
              </a:tabLst>
            </a:pPr>
            <a:endParaRPr lang="en-US" sz="1800"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endParaRPr>
          </a:p>
          <a:p>
            <a:r>
              <a:rPr lang="en-US" sz="1800" dirty="0">
                <a:latin typeface="Segoe UI" panose="020B0502040204020203" pitchFamily="34" charset="0"/>
                <a:ea typeface="Calibri" panose="020F0502020204030204" pitchFamily="34" charset="0"/>
              </a:rPr>
              <a:t>As we move forward, we must embrace challenge and seize the opportunity that AI and digital transformation present. Together, we can shape a future that is secure, customer-centric, and compliant - while harnessing the true potential of AI to drive innovation and progress. </a:t>
            </a:r>
          </a:p>
          <a:p>
            <a:endParaRPr lang="en-US" sz="1800" dirty="0">
              <a:latin typeface="Segoe UI" panose="020B0502040204020203" pitchFamily="34" charset="0"/>
              <a:ea typeface="Calibri" panose="020F0502020204030204" pitchFamily="34" charset="0"/>
            </a:endParaRPr>
          </a:p>
          <a:p>
            <a:endParaRPr lang="en-US" sz="1800" dirty="0">
              <a:latin typeface="Segoe UI" panose="020B0502040204020203" pitchFamily="34" charset="0"/>
              <a:ea typeface="Calibri" panose="020F0502020204030204" pitchFamily="34" charset="0"/>
            </a:endParaRPr>
          </a:p>
          <a:p>
            <a:r>
              <a:rPr lang="en-US" b="1" dirty="0"/>
              <a:t>Seller Actions:  </a:t>
            </a:r>
          </a:p>
          <a:p>
            <a:pPr marL="226897" indent="-226897">
              <a:buAutoNum type="arabicParenR"/>
            </a:pPr>
            <a:r>
              <a:rPr lang="en-US" b="0" dirty="0"/>
              <a:t>Listen &amp; understand customer challenges, needs.  A</a:t>
            </a:r>
            <a:r>
              <a:rPr lang="en-US" dirty="0"/>
              <a:t>sk customer:  What are your biggest concerns that we can help you navigate?   </a:t>
            </a:r>
          </a:p>
          <a:p>
            <a:pPr marL="226897" indent="-226897">
              <a:buAutoNum type="arabicParenR"/>
            </a:pPr>
            <a:endParaRPr lang="en-US" dirty="0"/>
          </a:p>
          <a:p>
            <a:endParaRPr lang="en-US" dirty="0"/>
          </a:p>
          <a:p>
            <a:r>
              <a:rPr lang="en-US" b="1" dirty="0"/>
              <a:t>Source: </a:t>
            </a:r>
          </a:p>
          <a:p>
            <a:pPr marL="226897" indent="-226897" defTabSz="907591">
              <a:buFont typeface="+mj-lt"/>
              <a:buAutoNum type="arabicPeriod"/>
              <a:defRPr/>
            </a:pPr>
            <a:r>
              <a:rPr lang="en-US" dirty="0">
                <a:solidFill>
                  <a:srgbClr val="E6E6E6">
                    <a:lumMod val="50000"/>
                  </a:srgbClr>
                </a:solidFill>
              </a:rPr>
              <a:t>An overwhelming 75% of leaders are building all future new products and features in the cloud to stay ahead in this dynamic landscape.​ </a:t>
            </a:r>
            <a:r>
              <a:rPr lang="en-US" dirty="0">
                <a:solidFill>
                  <a:srgbClr val="E6E6E6">
                    <a:lumMod val="50000"/>
                  </a:srgbClr>
                </a:solidFill>
                <a:hlinkClick r:id="rId3">
                  <a:extLst>
                    <a:ext uri="{A12FA001-AC4F-418D-AE19-62706E023703}">
                      <ahyp:hlinkClr xmlns:ahyp="http://schemas.microsoft.com/office/drawing/2018/hyperlinkcolor" val="tx"/>
                    </a:ext>
                  </a:extLst>
                </a:hlinkClick>
              </a:rPr>
              <a:t>State of Cloud | Pluralsight</a:t>
            </a:r>
            <a:r>
              <a:rPr lang="en-US" dirty="0">
                <a:solidFill>
                  <a:srgbClr val="E6E6E6">
                    <a:lumMod val="50000"/>
                  </a:srgbClr>
                </a:solidFill>
              </a:rPr>
              <a:t>: https://www.pluralsight.com/resource-center/state-of-cloud</a:t>
            </a:r>
          </a:p>
          <a:p>
            <a:pPr marL="226897" indent="-226897" defTabSz="907591">
              <a:buFont typeface="+mj-lt"/>
              <a:buAutoNum type="arabicPeriod"/>
              <a:defRPr/>
            </a:pPr>
            <a:endParaRPr lang="en-US" dirty="0">
              <a:solidFill>
                <a:srgbClr val="E6E6E6">
                  <a:lumMod val="50000"/>
                </a:srgbClr>
              </a:solidFill>
              <a:hlinkClick r:id="rId4">
                <a:extLst>
                  <a:ext uri="{A12FA001-AC4F-418D-AE19-62706E023703}">
                    <ahyp:hlinkClr xmlns:ahyp="http://schemas.microsoft.com/office/drawing/2018/hyperlinkcolor" val="tx"/>
                  </a:ext>
                </a:extLst>
              </a:hlinkClick>
            </a:endParaRPr>
          </a:p>
          <a:p>
            <a:endParaRPr lang="en-US" dirty="0"/>
          </a:p>
          <a:p>
            <a:endParaRPr lang="en-US" dirty="0"/>
          </a:p>
        </p:txBody>
      </p:sp>
      <p:sp>
        <p:nvSpPr>
          <p:cNvPr id="4" name="Header Placeholder 3"/>
          <p:cNvSpPr>
            <a:spLocks noGrp="1"/>
          </p:cNvSpPr>
          <p:nvPr>
            <p:ph type="hdr" sz="quarter"/>
          </p:nvPr>
        </p:nvSpPr>
        <p:spPr/>
        <p:txBody>
          <a:bodyPr/>
          <a:lstStyle/>
          <a:p>
            <a:pPr defTabSz="91418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71386" defTabSz="91391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14183">
              <a:defRPr/>
            </a:pPr>
            <a:fld id="{386CE63F-9E7F-4C04-9D0D-FCA25A8E9E86}" type="datetime8">
              <a:rPr lang="en-US">
                <a:solidFill>
                  <a:prstClr val="black"/>
                </a:solidFill>
                <a:latin typeface="Segoe UI" pitchFamily="34" charset="0"/>
              </a:rPr>
              <a:pPr defTabSz="914183">
                <a:defRPr/>
              </a:pPr>
              <a:t>4/20/2024 12:53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14183">
              <a:defRPr/>
            </a:pPr>
            <a:fld id="{B4008EB6-D09E-4580-8CD6-DDB14511944F}" type="slidenum">
              <a:rPr lang="en-US">
                <a:solidFill>
                  <a:prstClr val="black"/>
                </a:solidFill>
                <a:latin typeface="Segoe UI" pitchFamily="34" charset="0"/>
              </a:rPr>
              <a:pPr defTabSz="914183">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16669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Now when you have hundreds of AKS clusters, across different subscriptions, RG, regions, it becomes extremely difficult to manage these clusters at scale.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Fleet is simply a collection or group of AKS clusters. They can be in different subs, RG, regions (which is important for failover), as long as they are in the same tenant they can be joined to a fleet group.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particularly valuable for platform or infra teams that are </a:t>
            </a:r>
            <a:r>
              <a:rPr lang="en-US" sz="900" dirty="0">
                <a:latin typeface="Segoe UI"/>
                <a:ea typeface="+mj-lt"/>
                <a:cs typeface="Segoe UI"/>
              </a:rPr>
              <a:t>responsible for scaling, </a:t>
            </a:r>
            <a:r>
              <a:rPr lang="en-US" sz="900" dirty="0" err="1">
                <a:latin typeface="Segoe UI"/>
                <a:ea typeface="+mj-lt"/>
                <a:cs typeface="Segoe UI"/>
              </a:rPr>
              <a:t>upgrating</a:t>
            </a:r>
            <a:r>
              <a:rPr lang="en-US" sz="900" dirty="0">
                <a:latin typeface="Segoe UI"/>
                <a:ea typeface="+mj-lt"/>
                <a:cs typeface="Segoe UI"/>
              </a:rPr>
              <a:t>, creating clusters etc.</a:t>
            </a:r>
          </a:p>
          <a:p>
            <a:pPr marL="336145" indent="-336145">
              <a:buFont typeface="Arial" panose="020B0604020202020204" pitchFamily="34" charset="0"/>
              <a:buChar char="•"/>
            </a:pPr>
            <a:endParaRPr lang="en-US" sz="900" dirty="0">
              <a:latin typeface="Segoe UI"/>
              <a:ea typeface="+mj-lt"/>
              <a:cs typeface="Segoe UI"/>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latin typeface="Segoe UI"/>
                <a:ea typeface="+mj-lt"/>
                <a:cs typeface="Segoe UI"/>
              </a:rPr>
              <a:t>Fleet today supports several key scenarios like </a:t>
            </a:r>
          </a:p>
          <a:p>
            <a:pPr marL="0" indent="0">
              <a:buFont typeface="Arial" panose="020B0604020202020204" pitchFamily="34" charset="0"/>
              <a:buNone/>
            </a:pPr>
            <a:r>
              <a:rPr lang="en-US" sz="900" dirty="0">
                <a:latin typeface="Segoe UI"/>
                <a:ea typeface="+mj-lt"/>
                <a:cs typeface="Segoe UI"/>
              </a:rPr>
              <a:t>- Rolling upgrades, resource propagation, etc.</a:t>
            </a:r>
          </a:p>
          <a:p>
            <a:pPr marL="336145" indent="-336145">
              <a:buFont typeface="Arial" panose="020B0604020202020204" pitchFamily="34" charset="0"/>
              <a:buChar char="•"/>
            </a:pPr>
            <a:endParaRPr lang="en-US" sz="900" dirty="0">
              <a:latin typeface="Segoe UI"/>
              <a:ea typeface="+mj-lt"/>
              <a:cs typeface="Segoe UI"/>
            </a:endParaRPr>
          </a:p>
          <a:p>
            <a:pPr marL="0" indent="0">
              <a:buFont typeface="Arial" panose="020B0604020202020204" pitchFamily="34" charset="0"/>
              <a:buNone/>
            </a:pPr>
            <a:endParaRPr lang="en-US" sz="900" dirty="0">
              <a:latin typeface="Segoe UI"/>
              <a:ea typeface="+mj-lt"/>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4/20/2024 12:54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1665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highlight>
                  <a:srgbClr val="FFFFFF"/>
                </a:highlight>
                <a:latin typeface="Aptos" panose="020B0004020202020204" pitchFamily="34" charset="0"/>
              </a:rPr>
              <a:t>A new capability that we want to share is workload placement based on cost metrics</a:t>
            </a:r>
          </a:p>
          <a:p>
            <a:pPr algn="l" rtl="0" fontAlgn="base"/>
            <a:endParaRPr lang="en-US" sz="1800" b="0" i="0" dirty="0">
              <a:solidFill>
                <a:srgbClr val="000000"/>
              </a:solidFill>
              <a:effectLst/>
              <a:highlight>
                <a:srgbClr val="FFFFFF"/>
              </a:highlight>
              <a:latin typeface="Aptos" panose="020B0004020202020204" pitchFamily="34" charset="0"/>
            </a:endParaRPr>
          </a:p>
          <a:p>
            <a:pPr algn="l" rtl="0" fontAlgn="base"/>
            <a:r>
              <a:rPr lang="en-US" sz="1800" b="0" i="0" dirty="0">
                <a:solidFill>
                  <a:srgbClr val="000000"/>
                </a:solidFill>
                <a:effectLst/>
                <a:highlight>
                  <a:srgbClr val="FFFFFF"/>
                </a:highlight>
                <a:latin typeface="Aptos" panose="020B0004020202020204" pitchFamily="34" charset="0"/>
              </a:rPr>
              <a:t>We’re </a:t>
            </a:r>
            <a:r>
              <a:rPr lang="en-US" sz="1800" b="0" i="0" dirty="0" err="1">
                <a:solidFill>
                  <a:srgbClr val="000000"/>
                </a:solidFill>
                <a:effectLst/>
                <a:highlight>
                  <a:srgbClr val="FFFFFF"/>
                </a:highlight>
                <a:latin typeface="Aptos" panose="020B0004020202020204" pitchFamily="34" charset="0"/>
              </a:rPr>
              <a:t>extening</a:t>
            </a:r>
            <a:r>
              <a:rPr lang="en-US" sz="1800" b="0" i="0" dirty="0">
                <a:solidFill>
                  <a:srgbClr val="000000"/>
                </a:solidFill>
                <a:effectLst/>
                <a:highlight>
                  <a:srgbClr val="FFFFFF"/>
                </a:highlight>
                <a:latin typeface="Aptos" panose="020B0004020202020204" pitchFamily="34" charset="0"/>
              </a:rPr>
              <a:t> Fleet’s existing resource propagation capabilities with a set of new cost heuristics. Cost based wp has been </a:t>
            </a:r>
            <a:r>
              <a:rPr lang="en-US" sz="1800" b="0" i="0" dirty="0" err="1">
                <a:solidFill>
                  <a:srgbClr val="000000"/>
                </a:solidFill>
                <a:effectLst/>
                <a:highlight>
                  <a:srgbClr val="FFFFFF"/>
                </a:highlight>
                <a:latin typeface="Aptos" panose="020B0004020202020204" pitchFamily="34" charset="0"/>
              </a:rPr>
              <a:t>buit</a:t>
            </a:r>
            <a:r>
              <a:rPr lang="en-US" sz="1800" b="0" i="0" dirty="0">
                <a:solidFill>
                  <a:srgbClr val="000000"/>
                </a:solidFill>
                <a:effectLst/>
                <a:highlight>
                  <a:srgbClr val="FFFFFF"/>
                </a:highlight>
                <a:latin typeface="Aptos" panose="020B0004020202020204" pitchFamily="34" charset="0"/>
              </a:rPr>
              <a:t> completely in the open as OSS, </a:t>
            </a:r>
          </a:p>
          <a:p>
            <a:pPr algn="l" rtl="0" fontAlgn="base"/>
            <a:endParaRPr lang="en-US" sz="1800" b="0" i="0" dirty="0">
              <a:solidFill>
                <a:srgbClr val="000000"/>
              </a:solidFill>
              <a:effectLst/>
              <a:highlight>
                <a:srgbClr val="FFFFFF"/>
              </a:highlight>
              <a:latin typeface="Aptos" panose="020B0004020202020204" pitchFamily="34" charset="0"/>
            </a:endParaRPr>
          </a:p>
          <a:p>
            <a:pPr algn="l" rtl="0" fontAlgn="base"/>
            <a:r>
              <a:rPr lang="en-US" sz="1800" b="0" i="0" dirty="0">
                <a:solidFill>
                  <a:srgbClr val="000000"/>
                </a:solidFill>
                <a:effectLst/>
                <a:highlight>
                  <a:srgbClr val="FFFFFF"/>
                </a:highlight>
                <a:latin typeface="Aptos" panose="020B0004020202020204" pitchFamily="34" charset="0"/>
              </a:rPr>
              <a:t>What is the value add? Well having balanced clusters eliminates potential </a:t>
            </a:r>
            <a:r>
              <a:rPr lang="en-US" sz="1800" b="0" i="0" dirty="0" err="1">
                <a:solidFill>
                  <a:srgbClr val="000000"/>
                </a:solidFill>
                <a:effectLst/>
                <a:highlight>
                  <a:srgbClr val="FFFFFF"/>
                </a:highlight>
                <a:latin typeface="Aptos" panose="020B0004020202020204" pitchFamily="34" charset="0"/>
              </a:rPr>
              <a:t>hotspons</a:t>
            </a:r>
            <a:r>
              <a:rPr lang="en-US" sz="1800" b="0" i="0" dirty="0">
                <a:solidFill>
                  <a:srgbClr val="000000"/>
                </a:solidFill>
                <a:effectLst/>
                <a:highlight>
                  <a:srgbClr val="FFFFFF"/>
                </a:highlight>
                <a:latin typeface="Aptos" panose="020B0004020202020204" pitchFamily="34" charset="0"/>
              </a:rPr>
              <a:t> in a </a:t>
            </a:r>
            <a:r>
              <a:rPr lang="en-US" sz="1800" b="0" i="0" dirty="0" err="1">
                <a:solidFill>
                  <a:srgbClr val="000000"/>
                </a:solidFill>
                <a:effectLst/>
                <a:highlight>
                  <a:srgbClr val="FFFFFF"/>
                </a:highlight>
                <a:latin typeface="Aptos" panose="020B0004020202020204" pitchFamily="34" charset="0"/>
              </a:rPr>
              <a:t>multicluster</a:t>
            </a:r>
            <a:r>
              <a:rPr lang="en-US" sz="1800" b="0" i="0" dirty="0">
                <a:solidFill>
                  <a:srgbClr val="000000"/>
                </a:solidFill>
                <a:effectLst/>
                <a:highlight>
                  <a:srgbClr val="FFFFFF"/>
                </a:highlight>
                <a:latin typeface="Aptos" panose="020B0004020202020204" pitchFamily="34" charset="0"/>
              </a:rPr>
              <a:t> env, where specific clusters aren’t getting overloaded</a:t>
            </a:r>
          </a:p>
          <a:p>
            <a:pPr algn="l" rtl="0" fontAlgn="base"/>
            <a:r>
              <a:rPr lang="en-US" sz="1800" b="0" i="0" dirty="0">
                <a:solidFill>
                  <a:srgbClr val="000000"/>
                </a:solidFill>
                <a:effectLst/>
                <a:highlight>
                  <a:srgbClr val="FFFFFF"/>
                </a:highlight>
                <a:latin typeface="Aptos" panose="020B0004020202020204" pitchFamily="34" charset="0"/>
              </a:rPr>
              <a:t>Balance resource usage across clusters</a:t>
            </a:r>
          </a:p>
          <a:p>
            <a:pPr algn="l" rtl="0" fontAlgn="base"/>
            <a:r>
              <a:rPr lang="en-US" sz="1800" b="0" i="0" dirty="0">
                <a:solidFill>
                  <a:srgbClr val="000000"/>
                </a:solidFill>
                <a:effectLst/>
                <a:highlight>
                  <a:srgbClr val="FFFFFF"/>
                </a:highlight>
                <a:latin typeface="Aptos" panose="020B0004020202020204" pitchFamily="34" charset="0"/>
              </a:rPr>
              <a:t>Make full use of the clusters resources.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4/20/2024 12:54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862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of any size can be using containers – big or small, cloud native vs looking to modernization legacy apps. In fact by 2027, Gartner has project that more than 90% of global organizations will be running containerized applications in production. In the years to come we will continue to see huge amount of growth in adoption for containers, Kubernetes, and </a:t>
            </a:r>
            <a:r>
              <a:rPr lang="en-US" dirty="0" err="1"/>
              <a:t>manged</a:t>
            </a:r>
            <a:r>
              <a:rPr lang="en-US" dirty="0"/>
              <a:t> services like AKS.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4/20/2024 12:53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208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6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rPr>
              <a:t>That’s so much goodness for all our Ops folks out there. </a:t>
            </a:r>
          </a:p>
          <a:p>
            <a:pPr marL="0" marR="0" lvl="0" indent="0" algn="l" defTabSz="914367" rtl="0" eaLnBrk="1" fontAlgn="auto" latinLnBrk="0" hangingPunct="1">
              <a:lnSpc>
                <a:spcPct val="116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rPr>
              <a:t>But lets not forget the </a:t>
            </a:r>
            <a:r>
              <a:rPr lang="en-US" sz="1800" b="1" dirty="0" err="1">
                <a:effectLst/>
                <a:latin typeface="Times New Roman" panose="02020603050405020304" pitchFamily="18" charset="0"/>
                <a:ea typeface="Calibri" panose="020F0502020204030204" pitchFamily="34" charset="0"/>
              </a:rPr>
              <a:t>devs</a:t>
            </a:r>
            <a:r>
              <a:rPr lang="en-US" sz="1800" dirty="0">
                <a:effectLst/>
                <a:latin typeface="Times New Roman" panose="02020603050405020304" pitchFamily="18" charset="0"/>
                <a:ea typeface="Calibri" panose="020F0502020204030204" pitchFamily="34" charset="0"/>
              </a:rPr>
              <a:t> - These platforms enable developers to leverage the benefits of </a:t>
            </a:r>
            <a:r>
              <a:rPr lang="en-US" sz="1800" b="1" dirty="0">
                <a:effectLst/>
                <a:latin typeface="Times New Roman" panose="02020603050405020304" pitchFamily="18" charset="0"/>
                <a:ea typeface="Calibri" panose="020F0502020204030204" pitchFamily="34" charset="0"/>
              </a:rPr>
              <a:t>containerization</a:t>
            </a:r>
            <a:r>
              <a:rPr lang="en-US" sz="1800" dirty="0">
                <a:effectLst/>
                <a:latin typeface="Times New Roman" panose="02020603050405020304" pitchFamily="18" charset="0"/>
                <a:ea typeface="Calibri" panose="020F0502020204030204" pitchFamily="34" charset="0"/>
              </a:rPr>
              <a:t>, for </a:t>
            </a:r>
            <a:r>
              <a:rPr lang="en-US" sz="1800" b="1" dirty="0">
                <a:effectLst/>
                <a:latin typeface="Times New Roman" panose="02020603050405020304" pitchFamily="18" charset="0"/>
                <a:ea typeface="Calibri" panose="020F0502020204030204" pitchFamily="34" charset="0"/>
              </a:rPr>
              <a:t>microservices architectures</a:t>
            </a:r>
            <a:r>
              <a:rPr lang="en-US" sz="1800" dirty="0">
                <a:effectLst/>
                <a:latin typeface="Times New Roman" panose="02020603050405020304" pitchFamily="18" charset="0"/>
                <a:ea typeface="Calibri" panose="020F0502020204030204" pitchFamily="34" charset="0"/>
              </a:rPr>
              <a:t> as well as </a:t>
            </a:r>
            <a:r>
              <a:rPr lang="en-US" sz="1800" b="1" dirty="0">
                <a:effectLst/>
                <a:latin typeface="Times New Roman" panose="02020603050405020304" pitchFamily="18" charset="0"/>
                <a:ea typeface="Calibri" panose="020F0502020204030204" pitchFamily="34" charset="0"/>
              </a:rPr>
              <a:t>stateful</a:t>
            </a:r>
            <a:r>
              <a:rPr lang="en-US" sz="1800" dirty="0">
                <a:effectLst/>
                <a:latin typeface="Times New Roman" panose="02020603050405020304" pitchFamily="18" charset="0"/>
                <a:ea typeface="Calibri" panose="020F0502020204030204" pitchFamily="34" charset="0"/>
              </a:rPr>
              <a:t> workloads,  and use your </a:t>
            </a:r>
            <a:r>
              <a:rPr lang="en-US" sz="1800" b="1" dirty="0">
                <a:effectLst/>
                <a:latin typeface="Times New Roman" panose="02020603050405020304" pitchFamily="18" charset="0"/>
                <a:ea typeface="Calibri" panose="020F0502020204030204" pitchFamily="34" charset="0"/>
              </a:rPr>
              <a:t>favorite CI/CD tools to go straight from your code in </a:t>
            </a:r>
            <a:r>
              <a:rPr lang="en-US" sz="1800" b="1" dirty="0" err="1">
                <a:effectLst/>
                <a:latin typeface="Times New Roman" panose="02020603050405020304" pitchFamily="18" charset="0"/>
                <a:ea typeface="Calibri" panose="020F0502020204030204" pitchFamily="34" charset="0"/>
              </a:rPr>
              <a:t>Github</a:t>
            </a:r>
            <a:r>
              <a:rPr lang="en-US" sz="1800" b="1" dirty="0">
                <a:effectLst/>
                <a:latin typeface="Times New Roman" panose="02020603050405020304" pitchFamily="18" charset="0"/>
                <a:ea typeface="Calibri" panose="020F0502020204030204" pitchFamily="34" charset="0"/>
              </a:rPr>
              <a:t> through a secure software supply chain to land on AKS </a:t>
            </a:r>
            <a:r>
              <a:rPr lang="en-US" sz="1800" dirty="0">
                <a:effectLst/>
                <a:latin typeface="Times New Roman" panose="02020603050405020304" pitchFamily="18" charset="0"/>
                <a:ea typeface="Calibri" panose="020F0502020204030204" pitchFamily="34" charset="0"/>
              </a:rPr>
              <a:t>leveraging </a:t>
            </a:r>
            <a:r>
              <a:rPr lang="en-US" sz="1800" b="1" dirty="0">
                <a:effectLst/>
                <a:latin typeface="Times New Roman" panose="02020603050405020304" pitchFamily="18" charset="0"/>
                <a:ea typeface="Calibri" panose="020F0502020204030204" pitchFamily="34" charset="0"/>
              </a:rPr>
              <a:t>the easy blue-green deploy capability in </a:t>
            </a:r>
            <a:r>
              <a:rPr lang="en-US" sz="1800" b="1" dirty="0" err="1">
                <a:effectLst/>
                <a:latin typeface="Times New Roman" panose="02020603050405020304" pitchFamily="18" charset="0"/>
                <a:ea typeface="Calibri" panose="020F0502020204030204" pitchFamily="34" charset="0"/>
              </a:rPr>
              <a:t>kubernetes</a:t>
            </a:r>
            <a:r>
              <a:rPr lang="en-US" sz="1800" b="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without sacrificing </a:t>
            </a:r>
            <a:r>
              <a:rPr lang="en-US" sz="1800" b="1" dirty="0">
                <a:effectLst/>
                <a:latin typeface="Times New Roman" panose="02020603050405020304" pitchFamily="18" charset="0"/>
                <a:ea typeface="Calibri" panose="020F0502020204030204" pitchFamily="34" charset="0"/>
              </a:rPr>
              <a:t>uptime</a:t>
            </a:r>
            <a:r>
              <a:rPr lang="en-US" sz="1800" dirty="0">
                <a:effectLst/>
                <a:latin typeface="Times New Roman" panose="02020603050405020304" pitchFamily="18" charset="0"/>
                <a:ea typeface="Calibri" panose="020F0502020204030204" pitchFamily="34" charset="0"/>
              </a:rPr>
              <a:t> for your app. </a:t>
            </a:r>
            <a:endParaRPr lang="en-US" sz="1800" dirty="0">
              <a:effectLst/>
              <a:ea typeface="Aptos" panose="020B0004020202020204" pitchFamily="34" charset="0"/>
              <a:cs typeface="Segoe UI" panose="020B0502040204020203" pitchFamily="34" charset="0"/>
            </a:endParaRPr>
          </a:p>
          <a:p>
            <a:pPr marL="0" marR="0">
              <a:lnSpc>
                <a:spcPct val="116000"/>
              </a:lnSpc>
              <a:spcBef>
                <a:spcPts val="0"/>
              </a:spcBef>
              <a:spcAft>
                <a:spcPts val="800"/>
              </a:spcAft>
            </a:pPr>
            <a:endParaRPr lang="en-US" sz="1800" dirty="0">
              <a:effectLst/>
              <a:ea typeface="Aptos" panose="020B000402020202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4/20/2024 12:54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864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151F18-FB9F-504D-BEE7-0301FC9B2AB3}" type="slidenum">
              <a:rPr lang="en-US" smtClean="0"/>
              <a:t>8</a:t>
            </a:fld>
            <a:endParaRPr lang="en-US"/>
          </a:p>
        </p:txBody>
      </p:sp>
    </p:spTree>
    <p:extLst>
      <p:ext uri="{BB962C8B-B14F-4D97-AF65-F5344CB8AC3E}">
        <p14:creationId xmlns:p14="http://schemas.microsoft.com/office/powerpoint/2010/main" val="296089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4/20/2024 12:54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420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2998E9-D830-4E08-8983-DF35D59796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930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540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4/20/2024 12:54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4340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55.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2.xml"/><Relationship Id="rId4" Type="http://schemas.openxmlformats.org/officeDocument/2006/relationships/image" Target="../media/image61.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2.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6" Type="http://schemas.openxmlformats.org/officeDocument/2006/relationships/image" Target="../media/image66.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55.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7.jpeg"/><Relationship Id="rId1" Type="http://schemas.openxmlformats.org/officeDocument/2006/relationships/slideMaster" Target="../slideMasters/slideMaster3.xml"/><Relationship Id="rId5" Type="http://schemas.openxmlformats.org/officeDocument/2006/relationships/image" Target="../media/image79.svg"/><Relationship Id="rId4" Type="http://schemas.openxmlformats.org/officeDocument/2006/relationships/image" Target="../media/image78.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55.jpe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3.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3.xml"/><Relationship Id="rId4" Type="http://schemas.openxmlformats.org/officeDocument/2006/relationships/image" Target="../media/image6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3.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3.xml"/><Relationship Id="rId6" Type="http://schemas.openxmlformats.org/officeDocument/2006/relationships/image" Target="../media/image66.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55.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3.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Master" Target="../slideMasters/slideMaster3.xml"/><Relationship Id="rId6" Type="http://schemas.openxmlformats.org/officeDocument/2006/relationships/image" Target="../media/image66.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94.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9.png"/><Relationship Id="rId1" Type="http://schemas.openxmlformats.org/officeDocument/2006/relationships/slideMaster" Target="../slideMasters/slideMaster8.xml"/><Relationship Id="rId4" Type="http://schemas.openxmlformats.org/officeDocument/2006/relationships/image" Target="../media/image4.emf"/></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9.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8.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8.xml"/><Relationship Id="rId4" Type="http://schemas.openxmlformats.org/officeDocument/2006/relationships/image" Target="../media/image61.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8.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8.xml"/><Relationship Id="rId6" Type="http://schemas.openxmlformats.org/officeDocument/2006/relationships/image" Target="../media/image66.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8.xml"/><Relationship Id="rId4" Type="http://schemas.openxmlformats.org/officeDocument/2006/relationships/image" Target="../media/image55.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8.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8.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Master" Target="../slideMasters/slideMaster9.xml"/><Relationship Id="rId4" Type="http://schemas.openxmlformats.org/officeDocument/2006/relationships/image" Target="../media/image4.emf"/></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9.xml"/><Relationship Id="rId4" Type="http://schemas.openxmlformats.org/officeDocument/2006/relationships/image" Target="../media/image55.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9.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9.xml"/><Relationship Id="rId4" Type="http://schemas.openxmlformats.org/officeDocument/2006/relationships/image" Target="../media/image61.jpe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9.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9.xml"/><Relationship Id="rId6" Type="http://schemas.openxmlformats.org/officeDocument/2006/relationships/image" Target="../media/image66.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9.xml"/><Relationship Id="rId4" Type="http://schemas.openxmlformats.org/officeDocument/2006/relationships/image" Target="../media/image55.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9.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9.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78612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0138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45334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8495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86721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1785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06062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6587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5621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922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4197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8587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524818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6854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176405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944375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67238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460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720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0185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4095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2423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0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8045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5313669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023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Icon header large text with sub points and paragraph to r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FF9862-B325-A274-462A-AC34AA321750}"/>
              </a:ext>
            </a:extLst>
          </p:cNvPr>
          <p:cNvSpPr>
            <a:spLocks noGrp="1"/>
          </p:cNvSpPr>
          <p:nvPr>
            <p:ph type="ftr" sz="quarter" idx="28"/>
          </p:nvPr>
        </p:nvSpPr>
        <p:spPr/>
        <p:txBody>
          <a:bodyPr/>
          <a:lstStyle/>
          <a:p>
            <a:r>
              <a:rPr lang="en-US">
                <a:ea typeface="Segoe UI Semibold" panose="020B0502040204020203" pitchFamily="34" charset="0"/>
                <a:cs typeface="Segoe UI Semibold" panose="020B0502040204020203" pitchFamily="34" charset="0"/>
              </a:rPr>
              <a:t>D3 Foundations</a:t>
            </a:r>
          </a:p>
        </p:txBody>
      </p:sp>
      <p:pic>
        <p:nvPicPr>
          <p:cNvPr id="8" name="Picture 7">
            <a:extLst>
              <a:ext uri="{FF2B5EF4-FFF2-40B4-BE49-F238E27FC236}">
                <a16:creationId xmlns:a16="http://schemas.microsoft.com/office/drawing/2014/main" id="{F3523CA7-EFF4-C68A-FCB6-81D9128A74AB}"/>
              </a:ext>
            </a:extLst>
          </p:cNvPr>
          <p:cNvPicPr>
            <a:picLocks noChangeAspect="1"/>
          </p:cNvPicPr>
          <p:nvPr/>
        </p:nvPicPr>
        <p:blipFill>
          <a:blip r:embed="rId2"/>
          <a:srcRect l="25" r="25"/>
          <a:stretch/>
        </p:blipFill>
        <p:spPr>
          <a:xfrm>
            <a:off x="6018040" y="771481"/>
            <a:ext cx="6173167" cy="5315039"/>
          </a:xfrm>
          <a:prstGeom prst="rect">
            <a:avLst/>
          </a:prstGeom>
        </p:spPr>
      </p:pic>
      <p:sp>
        <p:nvSpPr>
          <p:cNvPr id="10" name="Picture Placeholder 9">
            <a:extLst>
              <a:ext uri="{FF2B5EF4-FFF2-40B4-BE49-F238E27FC236}">
                <a16:creationId xmlns:a16="http://schemas.microsoft.com/office/drawing/2014/main" id="{D13160F7-3C03-B48F-EC70-06870A86D5D6}"/>
              </a:ext>
            </a:extLst>
          </p:cNvPr>
          <p:cNvSpPr>
            <a:spLocks noGrp="1"/>
          </p:cNvSpPr>
          <p:nvPr>
            <p:ph type="pic" sz="quarter" idx="29" hasCustomPrompt="1"/>
          </p:nvPr>
        </p:nvSpPr>
        <p:spPr>
          <a:xfrm>
            <a:off x="701002" y="506252"/>
            <a:ext cx="685711" cy="685800"/>
          </a:xfrm>
        </p:spPr>
        <p:txBody>
          <a:bodyPr/>
          <a:lstStyle/>
          <a:p>
            <a:r>
              <a:rPr lang="en-US"/>
              <a:t>Try using an icon from this deck</a:t>
            </a:r>
          </a:p>
        </p:txBody>
      </p:sp>
      <p:sp>
        <p:nvSpPr>
          <p:cNvPr id="14" name="Content Placeholder 12">
            <a:extLst>
              <a:ext uri="{FF2B5EF4-FFF2-40B4-BE49-F238E27FC236}">
                <a16:creationId xmlns:a16="http://schemas.microsoft.com/office/drawing/2014/main" id="{FA9D2A43-9FEC-045D-D6F5-4AACBD7D8FAE}"/>
              </a:ext>
            </a:extLst>
          </p:cNvPr>
          <p:cNvSpPr>
            <a:spLocks noGrp="1"/>
          </p:cNvSpPr>
          <p:nvPr>
            <p:ph sz="quarter" idx="49"/>
          </p:nvPr>
        </p:nvSpPr>
        <p:spPr>
          <a:xfrm>
            <a:off x="7659485" y="1737519"/>
            <a:ext cx="4531722" cy="3063081"/>
          </a:xfrm>
          <a:noFill/>
        </p:spPr>
        <p:txBody>
          <a:bodyPr/>
          <a:lstStyle>
            <a:lvl1pPr>
              <a:defRPr sz="1600"/>
            </a:lvl1pPr>
            <a:lvl2pPr>
              <a:defRPr sz="1200"/>
            </a:lvl2pPr>
            <a:lvl3pPr>
              <a:defRPr sz="1000"/>
            </a:lvl3pPr>
            <a:lvl4pPr>
              <a:defRPr sz="800"/>
            </a:lvl4pPr>
            <a:lvl5pPr>
              <a:defRPr sz="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a16="http://schemas.microsoft.com/office/drawing/2014/main" id="{E8D1934D-73F0-1870-6258-9DE5CE722C2C}"/>
              </a:ext>
            </a:extLst>
          </p:cNvPr>
          <p:cNvSpPr>
            <a:spLocks noGrp="1"/>
          </p:cNvSpPr>
          <p:nvPr>
            <p:ph sz="quarter" idx="48"/>
          </p:nvPr>
        </p:nvSpPr>
        <p:spPr>
          <a:xfrm>
            <a:off x="607934" y="1737519"/>
            <a:ext cx="6364252" cy="3863181"/>
          </a:xfrm>
        </p:spPr>
        <p:txBody>
          <a:bodyPr/>
          <a:lstStyle>
            <a:lvl1pPr>
              <a:defRPr sz="1600">
                <a:solidFill>
                  <a:schemeClr val="accent1">
                    <a:lumMod val="60000"/>
                    <a:lumOff val="40000"/>
                  </a:schemeClr>
                </a:solidFill>
              </a:defRPr>
            </a:lvl1pPr>
            <a:lvl2pPr>
              <a:defRPr sz="1600"/>
            </a:lvl2pPr>
            <a:lvl3pPr>
              <a:defRPr sz="1200"/>
            </a:lvl3pPr>
            <a:lvl4pPr>
              <a:defRPr sz="10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3">
            <a:extLst>
              <a:ext uri="{FF2B5EF4-FFF2-40B4-BE49-F238E27FC236}">
                <a16:creationId xmlns:a16="http://schemas.microsoft.com/office/drawing/2014/main" id="{C0369C65-ED94-B153-18B9-E6DFCF252AC4}"/>
              </a:ext>
            </a:extLst>
          </p:cNvPr>
          <p:cNvSpPr>
            <a:spLocks noGrp="1"/>
          </p:cNvSpPr>
          <p:nvPr>
            <p:ph type="title" hasCustomPrompt="1"/>
          </p:nvPr>
        </p:nvSpPr>
        <p:spPr>
          <a:xfrm>
            <a:off x="1561566" y="512127"/>
            <a:ext cx="10023295" cy="369332"/>
          </a:xfrm>
        </p:spPr>
        <p:txBody>
          <a:bodyPr anchor="t">
            <a:noAutofit/>
          </a:bodyPr>
          <a:lstStyle>
            <a:lvl1pPr>
              <a:defRPr sz="2599">
                <a:solidFill>
                  <a:schemeClr val="bg1"/>
                </a:solidFill>
              </a:defRPr>
            </a:lvl1pPr>
          </a:lstStyle>
          <a:p>
            <a:r>
              <a:rPr lang="en-US"/>
              <a:t>Title (Segoe UI </a:t>
            </a:r>
            <a:r>
              <a:rPr lang="en-US" err="1"/>
              <a:t>Semibold</a:t>
            </a:r>
            <a:r>
              <a:rPr lang="en-US"/>
              <a:t>, 52pt)</a:t>
            </a:r>
          </a:p>
        </p:txBody>
      </p:sp>
      <p:sp>
        <p:nvSpPr>
          <p:cNvPr id="13" name="Text Placeholder 3">
            <a:extLst>
              <a:ext uri="{FF2B5EF4-FFF2-40B4-BE49-F238E27FC236}">
                <a16:creationId xmlns:a16="http://schemas.microsoft.com/office/drawing/2014/main" id="{38D754DF-68EA-73B8-4B46-B2EE69FEED45}"/>
              </a:ext>
            </a:extLst>
          </p:cNvPr>
          <p:cNvSpPr>
            <a:spLocks noGrp="1"/>
          </p:cNvSpPr>
          <p:nvPr>
            <p:ph type="body" sz="quarter" idx="47" hasCustomPrompt="1"/>
          </p:nvPr>
        </p:nvSpPr>
        <p:spPr>
          <a:xfrm>
            <a:off x="1561566" y="881458"/>
            <a:ext cx="10023295" cy="276999"/>
          </a:xfrm>
          <a:prstGeom prst="rect">
            <a:avLst/>
          </a:prstGeom>
        </p:spPr>
        <p:txBody>
          <a:bodyPr anchor="t">
            <a:noAutofit/>
          </a:bodyPr>
          <a:lstStyle>
            <a:lvl1pPr>
              <a:defRPr sz="1600">
                <a:solidFill>
                  <a:schemeClr val="bg1">
                    <a:lumMod val="85000"/>
                  </a:schemeClr>
                </a:solidFill>
                <a:latin typeface="+mj-lt"/>
              </a:defRPr>
            </a:lvl1pPr>
          </a:lstStyle>
          <a:p>
            <a:pPr lvl="0"/>
            <a:r>
              <a:rPr lang="en-US"/>
              <a:t>Subtitle (Segoe UI </a:t>
            </a:r>
            <a:r>
              <a:rPr lang="en-US" err="1"/>
              <a:t>Semibold</a:t>
            </a:r>
            <a:r>
              <a:rPr lang="en-US"/>
              <a:t>, 32 </a:t>
            </a:r>
            <a:r>
              <a:rPr lang="en-US" err="1"/>
              <a:t>pt</a:t>
            </a:r>
            <a:r>
              <a:rPr lang="en-US"/>
              <a:t>)</a:t>
            </a:r>
          </a:p>
        </p:txBody>
      </p:sp>
    </p:spTree>
    <p:extLst>
      <p:ext uri="{BB962C8B-B14F-4D97-AF65-F5344CB8AC3E}">
        <p14:creationId xmlns:p14="http://schemas.microsoft.com/office/powerpoint/2010/main" val="3771325775"/>
      </p:ext>
    </p:extLst>
  </p:cSld>
  <p:clrMapOvr>
    <a:masterClrMapping/>
  </p:clrMapOvr>
  <p:transition>
    <p:fade/>
  </p:transition>
  <p:extLst>
    <p:ext uri="{DCECCB84-F9BA-43D5-87BE-67443E8EF086}">
      <p15:sldGuideLst xmlns:p15="http://schemas.microsoft.com/office/powerpoint/2012/main">
        <p15:guide id="1" orient="horz" pos="1248">
          <p15:clr>
            <a:srgbClr val="5ACBF0"/>
          </p15:clr>
        </p15:guide>
        <p15:guide id="2" orient="horz" pos="2448">
          <p15:clr>
            <a:srgbClr val="5ACBF0"/>
          </p15:clr>
        </p15:guide>
        <p15:guide id="3" orient="horz" pos="3264">
          <p15:clr>
            <a:srgbClr val="5ACBF0"/>
          </p15:clr>
        </p15:guide>
        <p15:guide id="4" orient="horz" pos="1968">
          <p15:clr>
            <a:srgbClr val="FBAE40"/>
          </p15:clr>
        </p15:guide>
        <p15:guide id="5" orient="horz" pos="7056">
          <p15:clr>
            <a:srgbClr val="FBAE40"/>
          </p15:clr>
        </p15:guide>
        <p15:guide id="6" pos="8785">
          <p15:clr>
            <a:srgbClr val="FBAE40"/>
          </p15:clr>
        </p15:guide>
        <p15:guide id="7" pos="9649">
          <p15:clr>
            <a:srgbClr val="FBAE40"/>
          </p15:clr>
        </p15:guide>
        <p15:guide id="8" orient="horz" pos="2184">
          <p15:clr>
            <a:srgbClr val="FBAE40"/>
          </p15:clr>
        </p15:guide>
        <p15:guide id="9" orient="horz" pos="604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Icon header large text with sub points and paragraph to r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FF9862-B325-A274-462A-AC34AA321750}"/>
              </a:ext>
            </a:extLst>
          </p:cNvPr>
          <p:cNvSpPr>
            <a:spLocks noGrp="1"/>
          </p:cNvSpPr>
          <p:nvPr>
            <p:ph type="ftr" sz="quarter" idx="28"/>
          </p:nvPr>
        </p:nvSpPr>
        <p:spPr/>
        <p:txBody>
          <a:bodyPr/>
          <a:lstStyle/>
          <a:p>
            <a:r>
              <a:rPr lang="en-US">
                <a:ea typeface="Segoe UI Semibold" panose="020B0502040204020203" pitchFamily="34" charset="0"/>
                <a:cs typeface="Segoe UI Semibold" panose="020B0502040204020203" pitchFamily="34" charset="0"/>
              </a:rPr>
              <a:t>D3 Foundations</a:t>
            </a:r>
          </a:p>
        </p:txBody>
      </p:sp>
      <p:sp>
        <p:nvSpPr>
          <p:cNvPr id="10" name="Picture Placeholder 9">
            <a:extLst>
              <a:ext uri="{FF2B5EF4-FFF2-40B4-BE49-F238E27FC236}">
                <a16:creationId xmlns:a16="http://schemas.microsoft.com/office/drawing/2014/main" id="{D13160F7-3C03-B48F-EC70-06870A86D5D6}"/>
              </a:ext>
            </a:extLst>
          </p:cNvPr>
          <p:cNvSpPr>
            <a:spLocks noGrp="1"/>
          </p:cNvSpPr>
          <p:nvPr>
            <p:ph type="pic" sz="quarter" idx="29" hasCustomPrompt="1"/>
          </p:nvPr>
        </p:nvSpPr>
        <p:spPr>
          <a:xfrm>
            <a:off x="615953" y="625558"/>
            <a:ext cx="783246" cy="783348"/>
          </a:xfrm>
        </p:spPr>
        <p:txBody>
          <a:bodyPr/>
          <a:lstStyle/>
          <a:p>
            <a:r>
              <a:rPr lang="en-US"/>
              <a:t>Try using an icon from this deck</a:t>
            </a:r>
          </a:p>
        </p:txBody>
      </p:sp>
      <p:sp>
        <p:nvSpPr>
          <p:cNvPr id="14" name="Content Placeholder 12">
            <a:extLst>
              <a:ext uri="{FF2B5EF4-FFF2-40B4-BE49-F238E27FC236}">
                <a16:creationId xmlns:a16="http://schemas.microsoft.com/office/drawing/2014/main" id="{FA9D2A43-9FEC-045D-D6F5-4AACBD7D8FAE}"/>
              </a:ext>
            </a:extLst>
          </p:cNvPr>
          <p:cNvSpPr>
            <a:spLocks noGrp="1"/>
          </p:cNvSpPr>
          <p:nvPr>
            <p:ph sz="quarter" idx="49"/>
          </p:nvPr>
        </p:nvSpPr>
        <p:spPr>
          <a:xfrm>
            <a:off x="7659485" y="1737519"/>
            <a:ext cx="4531722" cy="3063081"/>
          </a:xfrm>
          <a:noFill/>
        </p:spPr>
        <p:txBody>
          <a:bodyPr/>
          <a:lstStyle>
            <a:lvl1pPr>
              <a:defRPr>
                <a:solidFill>
                  <a:srgbClr val="317AC6"/>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3">
            <a:extLst>
              <a:ext uri="{FF2B5EF4-FFF2-40B4-BE49-F238E27FC236}">
                <a16:creationId xmlns:a16="http://schemas.microsoft.com/office/drawing/2014/main" id="{F9F44335-BF5B-A91F-6E7E-76F07EBB0B82}"/>
              </a:ext>
            </a:extLst>
          </p:cNvPr>
          <p:cNvSpPr>
            <a:spLocks noGrp="1"/>
          </p:cNvSpPr>
          <p:nvPr>
            <p:ph type="title" hasCustomPrompt="1"/>
          </p:nvPr>
        </p:nvSpPr>
        <p:spPr>
          <a:xfrm>
            <a:off x="1534120" y="706507"/>
            <a:ext cx="10023295" cy="369332"/>
          </a:xfrm>
        </p:spPr>
        <p:txBody>
          <a:bodyPr anchor="t">
            <a:noAutofit/>
          </a:bodyPr>
          <a:lstStyle>
            <a:lvl1pPr>
              <a:defRPr sz="2599">
                <a:solidFill>
                  <a:schemeClr val="bg1"/>
                </a:solidFill>
              </a:defRPr>
            </a:lvl1pPr>
          </a:lstStyle>
          <a:p>
            <a:r>
              <a:rPr lang="en-US"/>
              <a:t>Title (Segoe UI </a:t>
            </a:r>
            <a:r>
              <a:rPr lang="en-US" err="1"/>
              <a:t>Semibold</a:t>
            </a:r>
            <a:r>
              <a:rPr lang="en-US"/>
              <a:t>, 52pt)</a:t>
            </a:r>
          </a:p>
        </p:txBody>
      </p:sp>
      <p:sp>
        <p:nvSpPr>
          <p:cNvPr id="8" name="Text Placeholder 3">
            <a:extLst>
              <a:ext uri="{FF2B5EF4-FFF2-40B4-BE49-F238E27FC236}">
                <a16:creationId xmlns:a16="http://schemas.microsoft.com/office/drawing/2014/main" id="{1A87EC49-336E-0261-BE6D-B7B12CBF23EE}"/>
              </a:ext>
            </a:extLst>
          </p:cNvPr>
          <p:cNvSpPr>
            <a:spLocks noGrp="1"/>
          </p:cNvSpPr>
          <p:nvPr>
            <p:ph type="body" sz="quarter" idx="47" hasCustomPrompt="1"/>
          </p:nvPr>
        </p:nvSpPr>
        <p:spPr>
          <a:xfrm>
            <a:off x="1534120" y="1075839"/>
            <a:ext cx="10023295" cy="276999"/>
          </a:xfrm>
          <a:prstGeom prst="rect">
            <a:avLst/>
          </a:prstGeom>
        </p:spPr>
        <p:txBody>
          <a:bodyPr anchor="t">
            <a:noAutofit/>
          </a:bodyPr>
          <a:lstStyle>
            <a:lvl1pPr>
              <a:defRPr sz="1600">
                <a:solidFill>
                  <a:schemeClr val="bg1">
                    <a:lumMod val="85000"/>
                  </a:schemeClr>
                </a:solidFill>
                <a:latin typeface="+mj-lt"/>
              </a:defRPr>
            </a:lvl1pPr>
          </a:lstStyle>
          <a:p>
            <a:pPr lvl="0"/>
            <a:r>
              <a:rPr lang="en-US"/>
              <a:t>Subtitle (Segoe UI </a:t>
            </a:r>
            <a:r>
              <a:rPr lang="en-US" err="1"/>
              <a:t>Semibold</a:t>
            </a:r>
            <a:r>
              <a:rPr lang="en-US"/>
              <a:t>, 32 </a:t>
            </a:r>
            <a:r>
              <a:rPr lang="en-US" err="1"/>
              <a:t>pt</a:t>
            </a:r>
            <a:r>
              <a:rPr lang="en-US"/>
              <a:t>)</a:t>
            </a:r>
          </a:p>
        </p:txBody>
      </p:sp>
      <p:sp>
        <p:nvSpPr>
          <p:cNvPr id="11" name="Content Placeholder 5">
            <a:extLst>
              <a:ext uri="{FF2B5EF4-FFF2-40B4-BE49-F238E27FC236}">
                <a16:creationId xmlns:a16="http://schemas.microsoft.com/office/drawing/2014/main" id="{3709DEF5-8D69-C932-0896-F0CC9E441A79}"/>
              </a:ext>
            </a:extLst>
          </p:cNvPr>
          <p:cNvSpPr>
            <a:spLocks noGrp="1"/>
          </p:cNvSpPr>
          <p:nvPr>
            <p:ph sz="quarter" idx="48"/>
          </p:nvPr>
        </p:nvSpPr>
        <p:spPr>
          <a:xfrm>
            <a:off x="607934" y="1737519"/>
            <a:ext cx="6364252" cy="3863181"/>
          </a:xfrm>
        </p:spPr>
        <p:txBody>
          <a:bodyPr/>
          <a:lstStyle>
            <a:lvl1pPr>
              <a:defRPr sz="1600">
                <a:solidFill>
                  <a:schemeClr val="accent1">
                    <a:lumMod val="60000"/>
                    <a:lumOff val="40000"/>
                  </a:schemeClr>
                </a:solidFill>
              </a:defRPr>
            </a:lvl1pPr>
            <a:lvl2pPr>
              <a:defRPr sz="1600"/>
            </a:lvl2pPr>
            <a:lvl3pPr>
              <a:defRPr sz="1200"/>
            </a:lvl3pPr>
            <a:lvl4pPr>
              <a:defRPr sz="10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017269"/>
      </p:ext>
    </p:extLst>
  </p:cSld>
  <p:clrMapOvr>
    <a:masterClrMapping/>
  </p:clrMapOvr>
  <p:transition>
    <p:fade/>
  </p:transition>
  <p:extLst>
    <p:ext uri="{DCECCB84-F9BA-43D5-87BE-67443E8EF086}">
      <p15:sldGuideLst xmlns:p15="http://schemas.microsoft.com/office/powerpoint/2012/main">
        <p15:guide id="1" orient="horz" pos="1248">
          <p15:clr>
            <a:srgbClr val="5ACBF0"/>
          </p15:clr>
        </p15:guide>
        <p15:guide id="2" orient="horz" pos="2448">
          <p15:clr>
            <a:srgbClr val="5ACBF0"/>
          </p15:clr>
        </p15:guide>
        <p15:guide id="3" orient="horz" pos="3264">
          <p15:clr>
            <a:srgbClr val="5ACBF0"/>
          </p15:clr>
        </p15:guide>
        <p15:guide id="4" orient="horz" pos="1968">
          <p15:clr>
            <a:srgbClr val="FBAE40"/>
          </p15:clr>
        </p15:guide>
        <p15:guide id="5" orient="horz" pos="7056">
          <p15:clr>
            <a:srgbClr val="FBAE40"/>
          </p15:clr>
        </p15:guide>
        <p15:guide id="6" pos="8785">
          <p15:clr>
            <a:srgbClr val="FBAE40"/>
          </p15:clr>
        </p15:guide>
        <p15:guide id="7" pos="9649">
          <p15:clr>
            <a:srgbClr val="FBAE40"/>
          </p15:clr>
        </p15:guide>
        <p15:guide id="8" orient="horz" pos="2184">
          <p15:clr>
            <a:srgbClr val="FBAE40"/>
          </p15:clr>
        </p15:guide>
        <p15:guide id="9" orient="horz" pos="6048">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0065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37932"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438835"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584833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Subtitle with Content">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D703FCCD-43D7-44CD-B343-2679E08E5CAB}"/>
              </a:ext>
            </a:extLst>
          </p:cNvPr>
          <p:cNvSpPr>
            <a:spLocks noGrp="1"/>
          </p:cNvSpPr>
          <p:nvPr>
            <p:ph sz="quarter" idx="14"/>
          </p:nvPr>
        </p:nvSpPr>
        <p:spPr>
          <a:xfrm>
            <a:off x="493776" y="1811319"/>
            <a:ext cx="11187112" cy="44367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A1C422A-8C2B-49A3-B3D8-428DA876CB55}"/>
              </a:ext>
            </a:extLst>
          </p:cNvPr>
          <p:cNvSpPr>
            <a:spLocks noGrp="1"/>
          </p:cNvSpPr>
          <p:nvPr>
            <p:ph type="title"/>
          </p:nvPr>
        </p:nvSpPr>
        <p:spPr>
          <a:xfrm>
            <a:off x="495300" y="219456"/>
            <a:ext cx="11187112" cy="678783"/>
          </a:xfrm>
        </p:spPr>
        <p:txBody>
          <a:bodyPr/>
          <a:lstStyle>
            <a:lvl1pPr>
              <a:defRPr sz="4000">
                <a:solidFill>
                  <a:schemeClr val="tx1"/>
                </a:solidFill>
              </a:defRPr>
            </a:lvl1pPr>
          </a:lstStyle>
          <a:p>
            <a:r>
              <a:rPr lang="en-US"/>
              <a:t>Click to edit Master title style</a:t>
            </a:r>
          </a:p>
        </p:txBody>
      </p:sp>
      <p:sp>
        <p:nvSpPr>
          <p:cNvPr id="14" name="Subtitle">
            <a:extLst>
              <a:ext uri="{FF2B5EF4-FFF2-40B4-BE49-F238E27FC236}">
                <a16:creationId xmlns:a16="http://schemas.microsoft.com/office/drawing/2014/main" id="{AFB04151-C6DC-46C1-A4A3-5085AA71FF83}"/>
              </a:ext>
            </a:extLst>
          </p:cNvPr>
          <p:cNvSpPr>
            <a:spLocks noGrp="1"/>
          </p:cNvSpPr>
          <p:nvPr>
            <p:ph type="subTitle" idx="1"/>
          </p:nvPr>
        </p:nvSpPr>
        <p:spPr>
          <a:xfrm>
            <a:off x="493776" y="1033272"/>
            <a:ext cx="11187112" cy="431657"/>
          </a:xfrm>
        </p:spPr>
        <p:txBody>
          <a:bodyPr vert="horz" lIns="0" tIns="0" rIns="0" bIns="0" rtlCol="0">
            <a:noAutofit/>
          </a:bodyPr>
          <a:lstStyle>
            <a:lvl1pPr marL="0" indent="0">
              <a:buFont typeface="Arial" panose="020B0604020202020204" pitchFamily="34" charset="0"/>
              <a:buNone/>
              <a:defRPr lang="en-US" sz="1800" dirty="0">
                <a:solidFill>
                  <a:schemeClr val="tx1"/>
                </a:solidFill>
              </a:defRPr>
            </a:lvl1pPr>
          </a:lstStyle>
          <a:p>
            <a:pPr marL="173038" lvl="0" indent="-173038">
              <a:lnSpc>
                <a:spcPct val="90000"/>
              </a:lnSpc>
              <a:spcBef>
                <a:spcPts val="1800"/>
              </a:spcBef>
            </a:pPr>
            <a:r>
              <a:rPr lang="en-US"/>
              <a:t>Click to edit Master subtitle style</a:t>
            </a:r>
          </a:p>
        </p:txBody>
      </p:sp>
    </p:spTree>
    <p:extLst>
      <p:ext uri="{BB962C8B-B14F-4D97-AF65-F5344CB8AC3E}">
        <p14:creationId xmlns:p14="http://schemas.microsoft.com/office/powerpoint/2010/main" val="118100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Green with Content">
    <p:bg>
      <p:bgPr>
        <a:solidFill>
          <a:schemeClr val="tx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B1C96D-AC1F-4E0B-A417-BFAEBA2D5E7D}"/>
              </a:ext>
            </a:extLst>
          </p:cNvPr>
          <p:cNvSpPr/>
          <p:nvPr userDrawn="1"/>
        </p:nvSpPr>
        <p:spPr>
          <a:xfrm>
            <a:off x="4681728" y="0"/>
            <a:ext cx="7510272" cy="6858000"/>
          </a:xfrm>
          <a:custGeom>
            <a:avLst/>
            <a:gdLst>
              <a:gd name="connsiteX0" fmla="*/ 0 w 6000750"/>
              <a:gd name="connsiteY0" fmla="*/ 0 h 6858000"/>
              <a:gd name="connsiteX1" fmla="*/ 6000750 w 6000750"/>
              <a:gd name="connsiteY1" fmla="*/ 0 h 6858000"/>
              <a:gd name="connsiteX2" fmla="*/ 6000750 w 6000750"/>
              <a:gd name="connsiteY2" fmla="*/ 6858000 h 6858000"/>
              <a:gd name="connsiteX3" fmla="*/ 0 w 60007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00750" h="6858000">
                <a:moveTo>
                  <a:pt x="0" y="0"/>
                </a:moveTo>
                <a:lnTo>
                  <a:pt x="6000750" y="0"/>
                </a:lnTo>
                <a:lnTo>
                  <a:pt x="6000750" y="6858000"/>
                </a:lnTo>
                <a:lnTo>
                  <a:pt x="0" y="6858000"/>
                </a:ln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24184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Quote with Content ONE GREEN HEXAG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A826148-BF1A-43B3-9FBC-C81C497C764C}"/>
              </a:ext>
            </a:extLst>
          </p:cNvPr>
          <p:cNvSpPr/>
          <p:nvPr userDrawn="1"/>
        </p:nvSpPr>
        <p:spPr>
          <a:xfrm>
            <a:off x="5987903" y="-53788"/>
            <a:ext cx="6204097" cy="6858000"/>
          </a:xfrm>
          <a:custGeom>
            <a:avLst/>
            <a:gdLst>
              <a:gd name="connsiteX0" fmla="*/ 0 w 6000750"/>
              <a:gd name="connsiteY0" fmla="*/ 0 h 6858000"/>
              <a:gd name="connsiteX1" fmla="*/ 6000750 w 6000750"/>
              <a:gd name="connsiteY1" fmla="*/ 0 h 6858000"/>
              <a:gd name="connsiteX2" fmla="*/ 6000750 w 6000750"/>
              <a:gd name="connsiteY2" fmla="*/ 6858000 h 6858000"/>
              <a:gd name="connsiteX3" fmla="*/ 0 w 60007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00750" h="6858000">
                <a:moveTo>
                  <a:pt x="0" y="0"/>
                </a:moveTo>
                <a:lnTo>
                  <a:pt x="6000750" y="0"/>
                </a:lnTo>
                <a:lnTo>
                  <a:pt x="6000750" y="6858000"/>
                </a:lnTo>
                <a:lnTo>
                  <a:pt x="0" y="6858000"/>
                </a:lnTo>
                <a:close/>
              </a:path>
            </a:pathLst>
          </a:custGeom>
          <a:solidFill>
            <a:schemeClr val="tx1"/>
          </a:solidFill>
          <a:ln w="9525" cap="flat">
            <a:noFill/>
            <a:prstDash val="solid"/>
            <a:miter/>
          </a:ln>
        </p:spPr>
        <p:txBody>
          <a:bodyPr rtlCol="0" anchor="ctr"/>
          <a:lstStyle/>
          <a:p>
            <a:endParaRPr lang="en-US"/>
          </a:p>
        </p:txBody>
      </p:sp>
      <p:sp>
        <p:nvSpPr>
          <p:cNvPr id="10" name="Slide Number Placeholder 1">
            <a:extLst>
              <a:ext uri="{FF2B5EF4-FFF2-40B4-BE49-F238E27FC236}">
                <a16:creationId xmlns:a16="http://schemas.microsoft.com/office/drawing/2014/main" id="{90B42543-3FED-2243-A57B-2DFA6E16B011}"/>
              </a:ext>
            </a:extLst>
          </p:cNvPr>
          <p:cNvSpPr>
            <a:spLocks noGrp="1"/>
          </p:cNvSpPr>
          <p:nvPr>
            <p:ph type="sldNum" sz="quarter" idx="11"/>
          </p:nvPr>
        </p:nvSpPr>
        <p:spPr>
          <a:xfrm>
            <a:off x="11268735" y="6528816"/>
            <a:ext cx="427149" cy="123111"/>
          </a:xfrm>
          <a:prstGeom prst="rect">
            <a:avLst/>
          </a:prstGeom>
        </p:spPr>
        <p:txBody>
          <a:bodyPr vert="horz" wrap="square" lIns="0" tIns="0" rIns="0" bIns="0" rtlCol="0" anchor="b">
            <a:spAutoFit/>
          </a:bodyPr>
          <a:lstStyle>
            <a:lvl1pPr algn="r">
              <a:defRPr lang="en-US" sz="800" baseline="0" smtClean="0">
                <a:solidFill>
                  <a:schemeClr val="tx1">
                    <a:alpha val="50000"/>
                  </a:schemeClr>
                </a:solidFill>
              </a:defRPr>
            </a:lvl1pPr>
          </a:lstStyle>
          <a:p>
            <a:pPr defTabSz="685800">
              <a:buClr>
                <a:srgbClr val="3253DC"/>
              </a:buClr>
              <a:buFont typeface="Arial" panose="020B0604020202020204" pitchFamily="34" charset="0"/>
              <a:buNone/>
            </a:pPr>
            <a:fld id="{9260FFC7-4E9C-1141-8DD3-360639F6235A}" type="slidenum">
              <a:rPr lang="en-US" smtClean="0"/>
              <a:pPr defTabSz="685800">
                <a:buClr>
                  <a:srgbClr val="3253DC"/>
                </a:buClr>
                <a:buFont typeface="Arial" panose="020B0604020202020204" pitchFamily="34" charset="0"/>
                <a:buNone/>
              </a:pPr>
              <a:t>‹#›</a:t>
            </a:fld>
            <a:endParaRPr lang="en-US"/>
          </a:p>
        </p:txBody>
      </p:sp>
    </p:spTree>
    <p:extLst>
      <p:ext uri="{BB962C8B-B14F-4D97-AF65-F5344CB8AC3E}">
        <p14:creationId xmlns:p14="http://schemas.microsoft.com/office/powerpoint/2010/main" val="34783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109391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4144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8728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646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8159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722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797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680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332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332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9101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3065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10805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4585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85968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3394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39925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22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530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7412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01978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041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80814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5708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0529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8839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48129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51459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5933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4530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753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9702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130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1983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3320029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5482148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4414991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9573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9127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49788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98079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8002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9537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055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339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69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19447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769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90DF-BB29-493C-8DD2-5979FEE9A3CF}"/>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a:t>Presentation Title</a:t>
            </a:r>
          </a:p>
        </p:txBody>
      </p:sp>
      <p:sp>
        <p:nvSpPr>
          <p:cNvPr id="3" name="Subtitle 2">
            <a:extLst>
              <a:ext uri="{FF2B5EF4-FFF2-40B4-BE49-F238E27FC236}">
                <a16:creationId xmlns:a16="http://schemas.microsoft.com/office/drawing/2014/main" id="{DBCDFA27-A306-4D82-B30C-922763D9A8C4}"/>
              </a:ext>
            </a:extLst>
          </p:cNvPr>
          <p:cNvSpPr>
            <a:spLocks noGrp="1"/>
          </p:cNvSpPr>
          <p:nvPr>
            <p:ph type="subTitle" idx="1" hasCustomPrompt="1"/>
          </p:nvPr>
        </p:nvSpPr>
        <p:spPr>
          <a:xfrm>
            <a:off x="1524000" y="3602038"/>
            <a:ext cx="9144000" cy="18843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p:txBody>
      </p:sp>
      <p:sp>
        <p:nvSpPr>
          <p:cNvPr id="12" name="Slide Number Placeholder 5">
            <a:extLst>
              <a:ext uri="{FF2B5EF4-FFF2-40B4-BE49-F238E27FC236}">
                <a16:creationId xmlns:a16="http://schemas.microsoft.com/office/drawing/2014/main" id="{40411889-FA7D-47D4-BE85-6A2D6B055BE0}"/>
              </a:ext>
            </a:extLst>
          </p:cNvPr>
          <p:cNvSpPr>
            <a:spLocks noGrp="1"/>
          </p:cNvSpPr>
          <p:nvPr>
            <p:ph type="sldNum" sz="quarter" idx="4"/>
          </p:nvPr>
        </p:nvSpPr>
        <p:spPr>
          <a:xfrm>
            <a:off x="8800386" y="6356350"/>
            <a:ext cx="2743200" cy="365125"/>
          </a:xfrm>
          <a:prstGeom prst="rect">
            <a:avLst/>
          </a:prstGeom>
        </p:spPr>
        <p:txBody>
          <a:bodyPr vert="horz" lIns="91440" tIns="45720" rIns="0" bIns="45720" rtlCol="0" anchor="ctr"/>
          <a:lstStyle>
            <a:lvl1pPr algn="r">
              <a:defRPr sz="800">
                <a:solidFill>
                  <a:schemeClr val="tx1">
                    <a:lumMod val="65000"/>
                  </a:schemeClr>
                </a:solidFill>
              </a:defRPr>
            </a:lvl1pPr>
          </a:lstStyle>
          <a:p>
            <a:fld id="{8372B341-26BA-457A-8D08-FBEF9D8E49C1}" type="slidenum">
              <a:rPr lang="en-US" smtClean="0"/>
              <a:pPr/>
              <a:t>‹#›</a:t>
            </a:fld>
            <a:endParaRPr lang="en-US"/>
          </a:p>
        </p:txBody>
      </p:sp>
      <p:sp>
        <p:nvSpPr>
          <p:cNvPr id="13" name="Date Placeholder 3">
            <a:extLst>
              <a:ext uri="{FF2B5EF4-FFF2-40B4-BE49-F238E27FC236}">
                <a16:creationId xmlns:a16="http://schemas.microsoft.com/office/drawing/2014/main" id="{27040614-2A25-4D9E-AB85-257DEAD2BF45}"/>
              </a:ext>
            </a:extLst>
          </p:cNvPr>
          <p:cNvSpPr>
            <a:spLocks noGrp="1"/>
          </p:cNvSpPr>
          <p:nvPr>
            <p:ph type="dt" sz="half" idx="2"/>
          </p:nvPr>
        </p:nvSpPr>
        <p:spPr>
          <a:xfrm>
            <a:off x="4724400" y="6356350"/>
            <a:ext cx="2743200" cy="365125"/>
          </a:xfrm>
          <a:prstGeom prst="rect">
            <a:avLst/>
          </a:prstGeom>
        </p:spPr>
        <p:txBody>
          <a:bodyPr/>
          <a:lstStyle/>
          <a:p>
            <a:endParaRPr lang="en-US"/>
          </a:p>
        </p:txBody>
      </p:sp>
      <p:sp>
        <p:nvSpPr>
          <p:cNvPr id="14" name="Footer Placeholder 4">
            <a:extLst>
              <a:ext uri="{FF2B5EF4-FFF2-40B4-BE49-F238E27FC236}">
                <a16:creationId xmlns:a16="http://schemas.microsoft.com/office/drawing/2014/main" id="{337290BB-BED2-4D02-945F-F510C7EB9BEB}"/>
              </a:ext>
            </a:extLst>
          </p:cNvPr>
          <p:cNvSpPr>
            <a:spLocks noGrp="1"/>
          </p:cNvSpPr>
          <p:nvPr>
            <p:ph type="ftr" sz="quarter" idx="3"/>
          </p:nvPr>
        </p:nvSpPr>
        <p:spPr>
          <a:xfrm>
            <a:off x="581187" y="6356350"/>
            <a:ext cx="2743200"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a:solidFill>
                  <a:schemeClr val="tx1">
                    <a:lumMod val="65000"/>
                  </a:schemeClr>
                </a:solidFill>
                <a:latin typeface="Roboto"/>
              </a:rPr>
              <a:t>© </a:t>
            </a:r>
            <a:r>
              <a:rPr lang="en-US" altLang="zh-CN">
                <a:solidFill>
                  <a:schemeClr val="tx1">
                    <a:lumMod val="65000"/>
                  </a:schemeClr>
                </a:solidFill>
              </a:rPr>
              <a:t>Microsoft Confidential 2021</a:t>
            </a:r>
            <a:endParaRPr lang="en-US">
              <a:solidFill>
                <a:schemeClr val="tx1">
                  <a:lumMod val="65000"/>
                </a:schemeClr>
              </a:solidFill>
              <a:ea typeface="Segoe Pro" charset="0"/>
              <a:cs typeface="Segoe UI Regular" panose="020B0502040204020203" pitchFamily="34" charset="0"/>
            </a:endParaRPr>
          </a:p>
        </p:txBody>
      </p:sp>
    </p:spTree>
    <p:extLst>
      <p:ext uri="{BB962C8B-B14F-4D97-AF65-F5344CB8AC3E}">
        <p14:creationId xmlns:p14="http://schemas.microsoft.com/office/powerpoint/2010/main" val="231039154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B55D-4078-447E-A6BD-F5BEE5F2A8A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090EC69C-C630-4DE5-92E8-E58A31800DF9}"/>
              </a:ext>
            </a:extLst>
          </p:cNvPr>
          <p:cNvSpPr>
            <a:spLocks noGrp="1"/>
          </p:cNvSpPr>
          <p:nvPr>
            <p:ph type="body" sz="quarter" idx="10"/>
          </p:nvPr>
        </p:nvSpPr>
        <p:spPr>
          <a:xfrm>
            <a:off x="171450" y="1390650"/>
            <a:ext cx="3676650" cy="430887"/>
          </a:xfrm>
        </p:spPr>
        <p:txBody>
          <a:bodyPr/>
          <a:lstStyle/>
          <a:p>
            <a:pPr lvl="0"/>
            <a:endParaRPr lang="en-US"/>
          </a:p>
        </p:txBody>
      </p:sp>
      <p:sp>
        <p:nvSpPr>
          <p:cNvPr id="6" name="Text Placeholder 5">
            <a:extLst>
              <a:ext uri="{FF2B5EF4-FFF2-40B4-BE49-F238E27FC236}">
                <a16:creationId xmlns:a16="http://schemas.microsoft.com/office/drawing/2014/main" id="{E303D793-1B16-4789-8847-20C7CBA81021}"/>
              </a:ext>
            </a:extLst>
          </p:cNvPr>
          <p:cNvSpPr>
            <a:spLocks noGrp="1"/>
          </p:cNvSpPr>
          <p:nvPr>
            <p:ph type="body" sz="quarter" idx="11"/>
          </p:nvPr>
        </p:nvSpPr>
        <p:spPr>
          <a:xfrm>
            <a:off x="4133850" y="1390650"/>
            <a:ext cx="2857500" cy="430887"/>
          </a:xfrm>
        </p:spPr>
        <p:txBody>
          <a:bodyPr/>
          <a:lstStyle/>
          <a:p>
            <a:pPr lvl="0"/>
            <a:endParaRPr lang="en-US"/>
          </a:p>
        </p:txBody>
      </p:sp>
      <p:sp>
        <p:nvSpPr>
          <p:cNvPr id="8" name="Text Placeholder 7">
            <a:extLst>
              <a:ext uri="{FF2B5EF4-FFF2-40B4-BE49-F238E27FC236}">
                <a16:creationId xmlns:a16="http://schemas.microsoft.com/office/drawing/2014/main" id="{E71C0A1F-D9BB-44CB-BD3A-922F98C3DC41}"/>
              </a:ext>
            </a:extLst>
          </p:cNvPr>
          <p:cNvSpPr>
            <a:spLocks noGrp="1"/>
          </p:cNvSpPr>
          <p:nvPr>
            <p:ph type="body" sz="quarter" idx="12"/>
          </p:nvPr>
        </p:nvSpPr>
        <p:spPr>
          <a:xfrm>
            <a:off x="7562850" y="1267540"/>
            <a:ext cx="3448050" cy="553998"/>
          </a:xfrm>
        </p:spPr>
        <p:txBody>
          <a:bodyPr/>
          <a:lstStyle/>
          <a:p>
            <a:pPr lvl="0"/>
            <a:endParaRPr lang="en-US"/>
          </a:p>
        </p:txBody>
      </p:sp>
      <p:sp>
        <p:nvSpPr>
          <p:cNvPr id="10" name="Text Placeholder 9">
            <a:extLst>
              <a:ext uri="{FF2B5EF4-FFF2-40B4-BE49-F238E27FC236}">
                <a16:creationId xmlns:a16="http://schemas.microsoft.com/office/drawing/2014/main" id="{506391CD-C2FB-40DB-862C-2D6967698BC5}"/>
              </a:ext>
            </a:extLst>
          </p:cNvPr>
          <p:cNvSpPr>
            <a:spLocks noGrp="1"/>
          </p:cNvSpPr>
          <p:nvPr>
            <p:ph type="body" sz="quarter" idx="13"/>
          </p:nvPr>
        </p:nvSpPr>
        <p:spPr>
          <a:xfrm>
            <a:off x="171450" y="1944688"/>
            <a:ext cx="3448050" cy="430887"/>
          </a:xfrm>
        </p:spPr>
        <p:txBody>
          <a:bodyPr/>
          <a:lstStyle/>
          <a:p>
            <a:pPr lvl="0"/>
            <a:endParaRPr lang="en-US"/>
          </a:p>
        </p:txBody>
      </p:sp>
      <p:sp>
        <p:nvSpPr>
          <p:cNvPr id="12" name="Text Placeholder 11">
            <a:extLst>
              <a:ext uri="{FF2B5EF4-FFF2-40B4-BE49-F238E27FC236}">
                <a16:creationId xmlns:a16="http://schemas.microsoft.com/office/drawing/2014/main" id="{353D26D8-E4A7-42E6-8D1B-D479CDA2F307}"/>
              </a:ext>
            </a:extLst>
          </p:cNvPr>
          <p:cNvSpPr>
            <a:spLocks noGrp="1"/>
          </p:cNvSpPr>
          <p:nvPr>
            <p:ph type="body" sz="quarter" idx="14"/>
          </p:nvPr>
        </p:nvSpPr>
        <p:spPr>
          <a:xfrm>
            <a:off x="4133850" y="1944689"/>
            <a:ext cx="3105150" cy="430887"/>
          </a:xfrm>
        </p:spPr>
        <p:txBody>
          <a:bodyPr/>
          <a:lstStyle/>
          <a:p>
            <a:pPr lvl="0"/>
            <a:endParaRPr lang="en-US"/>
          </a:p>
        </p:txBody>
      </p:sp>
      <p:sp>
        <p:nvSpPr>
          <p:cNvPr id="14" name="Text Placeholder 13">
            <a:extLst>
              <a:ext uri="{FF2B5EF4-FFF2-40B4-BE49-F238E27FC236}">
                <a16:creationId xmlns:a16="http://schemas.microsoft.com/office/drawing/2014/main" id="{2C45CB27-245E-4A07-A138-59C7CB577689}"/>
              </a:ext>
            </a:extLst>
          </p:cNvPr>
          <p:cNvSpPr>
            <a:spLocks noGrp="1"/>
          </p:cNvSpPr>
          <p:nvPr>
            <p:ph type="body" sz="quarter" idx="15"/>
          </p:nvPr>
        </p:nvSpPr>
        <p:spPr>
          <a:xfrm>
            <a:off x="7581900" y="2093913"/>
            <a:ext cx="3448050" cy="430887"/>
          </a:xfrm>
        </p:spPr>
        <p:txBody>
          <a:bodyPr/>
          <a:lstStyle/>
          <a:p>
            <a:pPr lvl="0"/>
            <a:endParaRPr lang="en-US"/>
          </a:p>
        </p:txBody>
      </p:sp>
      <p:sp>
        <p:nvSpPr>
          <p:cNvPr id="16" name="Text Placeholder 15">
            <a:extLst>
              <a:ext uri="{FF2B5EF4-FFF2-40B4-BE49-F238E27FC236}">
                <a16:creationId xmlns:a16="http://schemas.microsoft.com/office/drawing/2014/main" id="{FD836CC4-5555-4DD2-9D8E-E0DB780F45F2}"/>
              </a:ext>
            </a:extLst>
          </p:cNvPr>
          <p:cNvSpPr>
            <a:spLocks noGrp="1"/>
          </p:cNvSpPr>
          <p:nvPr>
            <p:ph type="body" sz="quarter" idx="16"/>
          </p:nvPr>
        </p:nvSpPr>
        <p:spPr>
          <a:xfrm>
            <a:off x="171450" y="2705100"/>
            <a:ext cx="3448050" cy="430887"/>
          </a:xfrm>
        </p:spPr>
        <p:txBody>
          <a:bodyPr/>
          <a:lstStyle/>
          <a:p>
            <a:pPr lvl="0"/>
            <a:endParaRPr lang="en-US"/>
          </a:p>
        </p:txBody>
      </p:sp>
      <p:sp>
        <p:nvSpPr>
          <p:cNvPr id="18" name="Text Placeholder 17">
            <a:extLst>
              <a:ext uri="{FF2B5EF4-FFF2-40B4-BE49-F238E27FC236}">
                <a16:creationId xmlns:a16="http://schemas.microsoft.com/office/drawing/2014/main" id="{C23B5AD5-BA1D-4BA2-8AE3-23705C3C042B}"/>
              </a:ext>
            </a:extLst>
          </p:cNvPr>
          <p:cNvSpPr>
            <a:spLocks noGrp="1"/>
          </p:cNvSpPr>
          <p:nvPr>
            <p:ph type="body" sz="quarter" idx="17"/>
          </p:nvPr>
        </p:nvSpPr>
        <p:spPr>
          <a:xfrm>
            <a:off x="3981450" y="2705100"/>
            <a:ext cx="3105150" cy="430887"/>
          </a:xfrm>
        </p:spPr>
        <p:txBody>
          <a:bodyPr/>
          <a:lstStyle/>
          <a:p>
            <a:pPr lvl="0"/>
            <a:endParaRPr lang="en-US"/>
          </a:p>
        </p:txBody>
      </p:sp>
      <p:sp>
        <p:nvSpPr>
          <p:cNvPr id="20" name="Text Placeholder 19">
            <a:extLst>
              <a:ext uri="{FF2B5EF4-FFF2-40B4-BE49-F238E27FC236}">
                <a16:creationId xmlns:a16="http://schemas.microsoft.com/office/drawing/2014/main" id="{3149FB7B-5602-4BDB-BCC8-92F460BF746D}"/>
              </a:ext>
            </a:extLst>
          </p:cNvPr>
          <p:cNvSpPr>
            <a:spLocks noGrp="1"/>
          </p:cNvSpPr>
          <p:nvPr>
            <p:ph type="body" sz="quarter" idx="18"/>
          </p:nvPr>
        </p:nvSpPr>
        <p:spPr>
          <a:xfrm>
            <a:off x="7429500" y="2705100"/>
            <a:ext cx="3448050" cy="430887"/>
          </a:xfrm>
        </p:spPr>
        <p:txBody>
          <a:bodyPr/>
          <a:lstStyle/>
          <a:p>
            <a:pPr lvl="0"/>
            <a:endParaRPr lang="en-US"/>
          </a:p>
        </p:txBody>
      </p:sp>
      <p:sp>
        <p:nvSpPr>
          <p:cNvPr id="22" name="Text Placeholder 21">
            <a:extLst>
              <a:ext uri="{FF2B5EF4-FFF2-40B4-BE49-F238E27FC236}">
                <a16:creationId xmlns:a16="http://schemas.microsoft.com/office/drawing/2014/main" id="{18A2479A-D772-4C59-AD4D-B6F86B6E0762}"/>
              </a:ext>
            </a:extLst>
          </p:cNvPr>
          <p:cNvSpPr>
            <a:spLocks noGrp="1"/>
          </p:cNvSpPr>
          <p:nvPr>
            <p:ph type="body" sz="quarter" idx="19"/>
          </p:nvPr>
        </p:nvSpPr>
        <p:spPr>
          <a:xfrm>
            <a:off x="171450" y="3429000"/>
            <a:ext cx="3448050" cy="430887"/>
          </a:xfrm>
        </p:spPr>
        <p:txBody>
          <a:bodyPr/>
          <a:lstStyle/>
          <a:p>
            <a:pPr lvl="0"/>
            <a:endParaRPr lang="en-US"/>
          </a:p>
        </p:txBody>
      </p:sp>
      <p:sp>
        <p:nvSpPr>
          <p:cNvPr id="24" name="Text Placeholder 23">
            <a:extLst>
              <a:ext uri="{FF2B5EF4-FFF2-40B4-BE49-F238E27FC236}">
                <a16:creationId xmlns:a16="http://schemas.microsoft.com/office/drawing/2014/main" id="{D9AB7F58-52E3-422E-BE4A-D5C3A26D9413}"/>
              </a:ext>
            </a:extLst>
          </p:cNvPr>
          <p:cNvSpPr>
            <a:spLocks noGrp="1"/>
          </p:cNvSpPr>
          <p:nvPr>
            <p:ph type="body" sz="quarter" idx="20"/>
          </p:nvPr>
        </p:nvSpPr>
        <p:spPr>
          <a:xfrm>
            <a:off x="3848100" y="3465513"/>
            <a:ext cx="3390900" cy="430887"/>
          </a:xfrm>
        </p:spPr>
        <p:txBody>
          <a:bodyPr/>
          <a:lstStyle/>
          <a:p>
            <a:pPr lvl="0"/>
            <a:endParaRPr lang="en-US"/>
          </a:p>
        </p:txBody>
      </p:sp>
      <p:sp>
        <p:nvSpPr>
          <p:cNvPr id="26" name="Text Placeholder 25">
            <a:extLst>
              <a:ext uri="{FF2B5EF4-FFF2-40B4-BE49-F238E27FC236}">
                <a16:creationId xmlns:a16="http://schemas.microsoft.com/office/drawing/2014/main" id="{843AD728-79F1-4EDC-B18D-772B84A1A17F}"/>
              </a:ext>
            </a:extLst>
          </p:cNvPr>
          <p:cNvSpPr>
            <a:spLocks noGrp="1"/>
          </p:cNvSpPr>
          <p:nvPr>
            <p:ph type="body" sz="quarter" idx="21"/>
          </p:nvPr>
        </p:nvSpPr>
        <p:spPr>
          <a:xfrm>
            <a:off x="7581900" y="3429000"/>
            <a:ext cx="3448050" cy="430887"/>
          </a:xfrm>
        </p:spPr>
        <p:txBody>
          <a:bodyPr/>
          <a:lstStyle/>
          <a:p>
            <a:pPr lvl="0"/>
            <a:endParaRPr lang="en-US"/>
          </a:p>
        </p:txBody>
      </p:sp>
      <p:sp>
        <p:nvSpPr>
          <p:cNvPr id="28" name="Text Placeholder 27">
            <a:extLst>
              <a:ext uri="{FF2B5EF4-FFF2-40B4-BE49-F238E27FC236}">
                <a16:creationId xmlns:a16="http://schemas.microsoft.com/office/drawing/2014/main" id="{348DF691-EF45-4710-8938-A7C6D7239589}"/>
              </a:ext>
            </a:extLst>
          </p:cNvPr>
          <p:cNvSpPr>
            <a:spLocks noGrp="1"/>
          </p:cNvSpPr>
          <p:nvPr>
            <p:ph type="body" sz="quarter" idx="22"/>
          </p:nvPr>
        </p:nvSpPr>
        <p:spPr>
          <a:xfrm>
            <a:off x="0" y="4252239"/>
            <a:ext cx="3448050" cy="430887"/>
          </a:xfrm>
        </p:spPr>
        <p:txBody>
          <a:bodyPr/>
          <a:lstStyle/>
          <a:p>
            <a:pPr lvl="0"/>
            <a:endParaRPr lang="en-US"/>
          </a:p>
        </p:txBody>
      </p:sp>
      <p:sp>
        <p:nvSpPr>
          <p:cNvPr id="30" name="Text Placeholder 29">
            <a:extLst>
              <a:ext uri="{FF2B5EF4-FFF2-40B4-BE49-F238E27FC236}">
                <a16:creationId xmlns:a16="http://schemas.microsoft.com/office/drawing/2014/main" id="{BE02D680-92AE-4DA1-8395-5DA0CBCABF9B}"/>
              </a:ext>
            </a:extLst>
          </p:cNvPr>
          <p:cNvSpPr>
            <a:spLocks noGrp="1"/>
          </p:cNvSpPr>
          <p:nvPr>
            <p:ph type="body" sz="quarter" idx="23"/>
          </p:nvPr>
        </p:nvSpPr>
        <p:spPr>
          <a:xfrm>
            <a:off x="3962400" y="4252239"/>
            <a:ext cx="3448050" cy="430887"/>
          </a:xfrm>
        </p:spPr>
        <p:txBody>
          <a:bodyPr/>
          <a:lstStyle/>
          <a:p>
            <a:pPr lvl="0"/>
            <a:endParaRPr lang="en-US"/>
          </a:p>
        </p:txBody>
      </p:sp>
      <p:sp>
        <p:nvSpPr>
          <p:cNvPr id="32" name="Text Placeholder 31">
            <a:extLst>
              <a:ext uri="{FF2B5EF4-FFF2-40B4-BE49-F238E27FC236}">
                <a16:creationId xmlns:a16="http://schemas.microsoft.com/office/drawing/2014/main" id="{78F36A98-B338-4072-A64F-4579594A9244}"/>
              </a:ext>
            </a:extLst>
          </p:cNvPr>
          <p:cNvSpPr>
            <a:spLocks noGrp="1"/>
          </p:cNvSpPr>
          <p:nvPr>
            <p:ph type="body" sz="quarter" idx="24"/>
          </p:nvPr>
        </p:nvSpPr>
        <p:spPr>
          <a:xfrm>
            <a:off x="7886700" y="4111168"/>
            <a:ext cx="3390900" cy="430887"/>
          </a:xfrm>
        </p:spPr>
        <p:txBody>
          <a:bodyPr/>
          <a:lstStyle/>
          <a:p>
            <a:pPr lvl="0"/>
            <a:endParaRPr lang="en-US"/>
          </a:p>
        </p:txBody>
      </p:sp>
      <p:sp>
        <p:nvSpPr>
          <p:cNvPr id="33" name="Transform">
            <a:extLst>
              <a:ext uri="{FF2B5EF4-FFF2-40B4-BE49-F238E27FC236}">
                <a16:creationId xmlns:a16="http://schemas.microsoft.com/office/drawing/2014/main" id="{5F9E6C39-29D2-4396-B467-80FF2E18AE9C}"/>
              </a:ext>
              <a:ext uri="{C183D7F6-B498-43B3-948B-1728B52AA6E4}">
                <adec:decorative xmlns:adec="http://schemas.microsoft.com/office/drawing/2017/decorative" val="1"/>
              </a:ext>
            </a:extLst>
          </p:cNvPr>
          <p:cNvSpPr txBox="1">
            <a:spLocks/>
          </p:cNvSpPr>
          <p:nvPr userDrawn="1"/>
        </p:nvSpPr>
        <p:spPr>
          <a:xfrm>
            <a:off x="3907235" y="1399154"/>
            <a:ext cx="1432646" cy="1083388"/>
          </a:xfrm>
          <a:prstGeom prst="rect">
            <a:avLst/>
          </a:prstGeom>
          <a:gradFill>
            <a:gsLst>
              <a:gs pos="100000">
                <a:srgbClr val="0869B9"/>
              </a:gs>
              <a:gs pos="1000">
                <a:srgbClr val="115A9C"/>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34" name="Trapezoid 33">
            <a:extLst>
              <a:ext uri="{FF2B5EF4-FFF2-40B4-BE49-F238E27FC236}">
                <a16:creationId xmlns:a16="http://schemas.microsoft.com/office/drawing/2014/main" id="{B0B8A074-8534-4048-9E30-D6609C77373E}"/>
              </a:ext>
              <a:ext uri="{C183D7F6-B498-43B3-948B-1728B52AA6E4}">
                <adec:decorative xmlns:adec="http://schemas.microsoft.com/office/drawing/2017/decorative" val="1"/>
              </a:ext>
            </a:extLst>
          </p:cNvPr>
          <p:cNvSpPr/>
          <p:nvPr userDrawn="1"/>
        </p:nvSpPr>
        <p:spPr bwMode="auto">
          <a:xfrm>
            <a:off x="3164200" y="4117069"/>
            <a:ext cx="5863600" cy="1146688"/>
          </a:xfrm>
          <a:prstGeom prst="trapezoid">
            <a:avLst>
              <a:gd name="adj" fmla="val 50495"/>
            </a:avLst>
          </a:prstGeom>
          <a:gradFill>
            <a:gsLst>
              <a:gs pos="0">
                <a:schemeClr val="bg1">
                  <a:alpha val="60000"/>
                </a:schemeClr>
              </a:gs>
              <a:gs pos="100000">
                <a:schemeClr val="bg1">
                  <a:lumMod val="85000"/>
                  <a:lumOff val="15000"/>
                  <a:alpha val="60000"/>
                </a:schemeClr>
              </a:gs>
            </a:gsLst>
            <a:lin ang="18600000" scaled="0"/>
          </a:gradFill>
          <a:ln w="25400" cap="rnd" cmpd="sng">
            <a:gradFill>
              <a:gsLst>
                <a:gs pos="0">
                  <a:schemeClr val="accent1"/>
                </a:gs>
                <a:gs pos="100000">
                  <a:schemeClr val="accent1"/>
                </a:gs>
              </a:gsLst>
              <a:lin ang="18600000" scaled="0"/>
            </a:gradFill>
            <a:prstDash val="solid"/>
          </a:ln>
        </p:spPr>
        <p:txBody>
          <a:bodyPr wrap="square" lIns="0" tIns="27432" rIns="0" bIns="27432" rtlCol="0" anchor="ctr" anchorCtr="0">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8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sp>
        <p:nvSpPr>
          <p:cNvPr id="35" name="Transform">
            <a:extLst>
              <a:ext uri="{FF2B5EF4-FFF2-40B4-BE49-F238E27FC236}">
                <a16:creationId xmlns:a16="http://schemas.microsoft.com/office/drawing/2014/main" id="{26A2ECF8-398E-4929-8583-AB00AAE2251A}"/>
              </a:ext>
              <a:ext uri="{C183D7F6-B498-43B3-948B-1728B52AA6E4}">
                <adec:decorative xmlns:adec="http://schemas.microsoft.com/office/drawing/2017/decorative" val="1"/>
              </a:ext>
            </a:extLst>
          </p:cNvPr>
          <p:cNvSpPr txBox="1">
            <a:spLocks/>
          </p:cNvSpPr>
          <p:nvPr userDrawn="1"/>
        </p:nvSpPr>
        <p:spPr>
          <a:xfrm>
            <a:off x="5379677" y="1399154"/>
            <a:ext cx="1432646" cy="1083388"/>
          </a:xfrm>
          <a:prstGeom prst="rect">
            <a:avLst/>
          </a:prstGeom>
          <a:gradFill>
            <a:gsLst>
              <a:gs pos="100000">
                <a:srgbClr val="0275CE"/>
              </a:gs>
              <a:gs pos="1000">
                <a:srgbClr val="0967B5"/>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36" name="Transform">
            <a:extLst>
              <a:ext uri="{FF2B5EF4-FFF2-40B4-BE49-F238E27FC236}">
                <a16:creationId xmlns:a16="http://schemas.microsoft.com/office/drawing/2014/main" id="{DEA85076-1AE1-4BF1-B0C0-9C368DF4383B}"/>
              </a:ext>
              <a:ext uri="{C183D7F6-B498-43B3-948B-1728B52AA6E4}">
                <adec:decorative xmlns:adec="http://schemas.microsoft.com/office/drawing/2017/decorative" val="1"/>
              </a:ext>
            </a:extLst>
          </p:cNvPr>
          <p:cNvSpPr txBox="1">
            <a:spLocks/>
          </p:cNvSpPr>
          <p:nvPr userDrawn="1"/>
        </p:nvSpPr>
        <p:spPr>
          <a:xfrm>
            <a:off x="6852119" y="1399154"/>
            <a:ext cx="1432646" cy="1083388"/>
          </a:xfrm>
          <a:prstGeom prst="rect">
            <a:avLst/>
          </a:prstGeom>
          <a:gradFill>
            <a:gsLst>
              <a:gs pos="100000">
                <a:srgbClr val="0078D4"/>
              </a:gs>
              <a:gs pos="1000">
                <a:srgbClr val="0373CA"/>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37" name="Transform">
            <a:extLst>
              <a:ext uri="{FF2B5EF4-FFF2-40B4-BE49-F238E27FC236}">
                <a16:creationId xmlns:a16="http://schemas.microsoft.com/office/drawing/2014/main" id="{6BFBF6F9-68BA-48D7-9C9C-41E309B25C62}"/>
              </a:ext>
              <a:ext uri="{C183D7F6-B498-43B3-948B-1728B52AA6E4}">
                <adec:decorative xmlns:adec="http://schemas.microsoft.com/office/drawing/2017/decorative" val="1"/>
              </a:ext>
            </a:extLst>
          </p:cNvPr>
          <p:cNvSpPr txBox="1">
            <a:spLocks/>
          </p:cNvSpPr>
          <p:nvPr userDrawn="1"/>
        </p:nvSpPr>
        <p:spPr>
          <a:xfrm>
            <a:off x="3907235" y="2520632"/>
            <a:ext cx="2164887" cy="980208"/>
          </a:xfrm>
          <a:prstGeom prst="rect">
            <a:avLst/>
          </a:prstGeom>
          <a:gradFill>
            <a:gsLst>
              <a:gs pos="100000">
                <a:srgbClr val="076BBC"/>
              </a:gs>
              <a:gs pos="1000">
                <a:srgbClr val="1A4B7F"/>
              </a:gs>
            </a:gsLst>
            <a:lin ang="18600000" scaled="0"/>
          </a:gradFill>
          <a:ln w="25400" cap="rnd">
            <a:noFill/>
          </a:ln>
          <a:effectLst/>
        </p:spPr>
        <p:txBody>
          <a:bodyPr wrap="square" lIns="274320" tIns="0" rIns="27432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rPr>
              <a:t> </a:t>
            </a:r>
          </a:p>
        </p:txBody>
      </p:sp>
      <p:sp>
        <p:nvSpPr>
          <p:cNvPr id="38" name="Transform">
            <a:extLst>
              <a:ext uri="{FF2B5EF4-FFF2-40B4-BE49-F238E27FC236}">
                <a16:creationId xmlns:a16="http://schemas.microsoft.com/office/drawing/2014/main" id="{1BEBC441-0ACB-4C0E-9300-8FC8F0B93A6A}"/>
              </a:ext>
              <a:ext uri="{C183D7F6-B498-43B3-948B-1728B52AA6E4}">
                <adec:decorative xmlns:adec="http://schemas.microsoft.com/office/drawing/2017/decorative" val="1"/>
              </a:ext>
            </a:extLst>
          </p:cNvPr>
          <p:cNvSpPr txBox="1">
            <a:spLocks/>
          </p:cNvSpPr>
          <p:nvPr userDrawn="1"/>
        </p:nvSpPr>
        <p:spPr>
          <a:xfrm>
            <a:off x="6111918" y="2520632"/>
            <a:ext cx="2172846" cy="980208"/>
          </a:xfrm>
          <a:prstGeom prst="rect">
            <a:avLst/>
          </a:prstGeom>
          <a:gradFill>
            <a:gsLst>
              <a:gs pos="100000">
                <a:srgbClr val="0078D4"/>
              </a:gs>
              <a:gs pos="1000">
                <a:srgbClr val="0D62AA"/>
              </a:gs>
            </a:gsLst>
            <a:lin ang="18600000" scaled="0"/>
          </a:gradFill>
          <a:ln w="25400" cap="rnd">
            <a:noFill/>
          </a:ln>
          <a:effectLst/>
        </p:spPr>
        <p:txBody>
          <a:bodyPr wrap="square" lIns="182880" tIns="0" rIns="18288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39" name="Rectangle 38">
            <a:extLst>
              <a:ext uri="{FF2B5EF4-FFF2-40B4-BE49-F238E27FC236}">
                <a16:creationId xmlns:a16="http://schemas.microsoft.com/office/drawing/2014/main" id="{A33BFAF4-8035-433E-8B4F-2C490034566D}"/>
              </a:ext>
              <a:ext uri="{C183D7F6-B498-43B3-948B-1728B52AA6E4}">
                <adec:decorative xmlns:adec="http://schemas.microsoft.com/office/drawing/2017/decorative" val="1"/>
              </a:ext>
            </a:extLst>
          </p:cNvPr>
          <p:cNvSpPr/>
          <p:nvPr userDrawn="1"/>
        </p:nvSpPr>
        <p:spPr bwMode="auto">
          <a:xfrm>
            <a:off x="3907235" y="3538930"/>
            <a:ext cx="4377529" cy="980208"/>
          </a:xfrm>
          <a:prstGeom prst="rect">
            <a:avLst/>
          </a:prstGeom>
          <a:gradFill>
            <a:gsLst>
              <a:gs pos="100000">
                <a:srgbClr val="0373CB"/>
              </a:gs>
              <a:gs pos="1000">
                <a:srgbClr val="233B61"/>
              </a:gs>
            </a:gsLst>
            <a:lin ang="18600000" scaled="0"/>
          </a:gradFill>
          <a:ln w="25400" cap="rnd">
            <a:noFill/>
          </a:ln>
          <a:effectLst/>
        </p:spPr>
        <p:txBody>
          <a:bodyPr wrap="square" lIns="274320" tIns="0" rIns="274320" bIns="0" rtlCol="0" anchor="ctr" anchorCtr="0">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1600"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1516046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78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1427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037665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0182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91987525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910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B55D-4078-447E-A6BD-F5BEE5F2A8A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090EC69C-C630-4DE5-92E8-E58A31800DF9}"/>
              </a:ext>
            </a:extLst>
          </p:cNvPr>
          <p:cNvSpPr>
            <a:spLocks noGrp="1"/>
          </p:cNvSpPr>
          <p:nvPr>
            <p:ph type="body" sz="quarter" idx="10"/>
          </p:nvPr>
        </p:nvSpPr>
        <p:spPr>
          <a:xfrm>
            <a:off x="171450" y="1390650"/>
            <a:ext cx="3676650" cy="430887"/>
          </a:xfrm>
        </p:spPr>
        <p:txBody>
          <a:bodyPr/>
          <a:lstStyle/>
          <a:p>
            <a:pPr lvl="0"/>
            <a:endParaRPr lang="en-US"/>
          </a:p>
        </p:txBody>
      </p:sp>
      <p:sp>
        <p:nvSpPr>
          <p:cNvPr id="6" name="Text Placeholder 5">
            <a:extLst>
              <a:ext uri="{FF2B5EF4-FFF2-40B4-BE49-F238E27FC236}">
                <a16:creationId xmlns:a16="http://schemas.microsoft.com/office/drawing/2014/main" id="{E303D793-1B16-4789-8847-20C7CBA81021}"/>
              </a:ext>
            </a:extLst>
          </p:cNvPr>
          <p:cNvSpPr>
            <a:spLocks noGrp="1"/>
          </p:cNvSpPr>
          <p:nvPr>
            <p:ph type="body" sz="quarter" idx="11"/>
          </p:nvPr>
        </p:nvSpPr>
        <p:spPr>
          <a:xfrm>
            <a:off x="4133850" y="1390650"/>
            <a:ext cx="2857500" cy="430887"/>
          </a:xfrm>
        </p:spPr>
        <p:txBody>
          <a:bodyPr/>
          <a:lstStyle/>
          <a:p>
            <a:pPr lvl="0"/>
            <a:endParaRPr lang="en-US"/>
          </a:p>
        </p:txBody>
      </p:sp>
      <p:sp>
        <p:nvSpPr>
          <p:cNvPr id="8" name="Text Placeholder 7">
            <a:extLst>
              <a:ext uri="{FF2B5EF4-FFF2-40B4-BE49-F238E27FC236}">
                <a16:creationId xmlns:a16="http://schemas.microsoft.com/office/drawing/2014/main" id="{E71C0A1F-D9BB-44CB-BD3A-922F98C3DC41}"/>
              </a:ext>
            </a:extLst>
          </p:cNvPr>
          <p:cNvSpPr>
            <a:spLocks noGrp="1"/>
          </p:cNvSpPr>
          <p:nvPr>
            <p:ph type="body" sz="quarter" idx="12"/>
          </p:nvPr>
        </p:nvSpPr>
        <p:spPr>
          <a:xfrm>
            <a:off x="7562850" y="1267540"/>
            <a:ext cx="3448050" cy="553998"/>
          </a:xfrm>
        </p:spPr>
        <p:txBody>
          <a:bodyPr/>
          <a:lstStyle/>
          <a:p>
            <a:pPr lvl="0"/>
            <a:endParaRPr lang="en-US"/>
          </a:p>
        </p:txBody>
      </p:sp>
      <p:sp>
        <p:nvSpPr>
          <p:cNvPr id="10" name="Text Placeholder 9">
            <a:extLst>
              <a:ext uri="{FF2B5EF4-FFF2-40B4-BE49-F238E27FC236}">
                <a16:creationId xmlns:a16="http://schemas.microsoft.com/office/drawing/2014/main" id="{506391CD-C2FB-40DB-862C-2D6967698BC5}"/>
              </a:ext>
            </a:extLst>
          </p:cNvPr>
          <p:cNvSpPr>
            <a:spLocks noGrp="1"/>
          </p:cNvSpPr>
          <p:nvPr>
            <p:ph type="body" sz="quarter" idx="13"/>
          </p:nvPr>
        </p:nvSpPr>
        <p:spPr>
          <a:xfrm>
            <a:off x="171450" y="1944688"/>
            <a:ext cx="3448050" cy="430887"/>
          </a:xfrm>
        </p:spPr>
        <p:txBody>
          <a:bodyPr/>
          <a:lstStyle/>
          <a:p>
            <a:pPr lvl="0"/>
            <a:endParaRPr lang="en-US"/>
          </a:p>
        </p:txBody>
      </p:sp>
      <p:sp>
        <p:nvSpPr>
          <p:cNvPr id="12" name="Text Placeholder 11">
            <a:extLst>
              <a:ext uri="{FF2B5EF4-FFF2-40B4-BE49-F238E27FC236}">
                <a16:creationId xmlns:a16="http://schemas.microsoft.com/office/drawing/2014/main" id="{353D26D8-E4A7-42E6-8D1B-D479CDA2F307}"/>
              </a:ext>
            </a:extLst>
          </p:cNvPr>
          <p:cNvSpPr>
            <a:spLocks noGrp="1"/>
          </p:cNvSpPr>
          <p:nvPr>
            <p:ph type="body" sz="quarter" idx="14"/>
          </p:nvPr>
        </p:nvSpPr>
        <p:spPr>
          <a:xfrm>
            <a:off x="4133850" y="1944689"/>
            <a:ext cx="3105150" cy="430887"/>
          </a:xfrm>
        </p:spPr>
        <p:txBody>
          <a:bodyPr/>
          <a:lstStyle/>
          <a:p>
            <a:pPr lvl="0"/>
            <a:endParaRPr lang="en-US"/>
          </a:p>
        </p:txBody>
      </p:sp>
      <p:sp>
        <p:nvSpPr>
          <p:cNvPr id="14" name="Text Placeholder 13">
            <a:extLst>
              <a:ext uri="{FF2B5EF4-FFF2-40B4-BE49-F238E27FC236}">
                <a16:creationId xmlns:a16="http://schemas.microsoft.com/office/drawing/2014/main" id="{2C45CB27-245E-4A07-A138-59C7CB577689}"/>
              </a:ext>
            </a:extLst>
          </p:cNvPr>
          <p:cNvSpPr>
            <a:spLocks noGrp="1"/>
          </p:cNvSpPr>
          <p:nvPr>
            <p:ph type="body" sz="quarter" idx="15"/>
          </p:nvPr>
        </p:nvSpPr>
        <p:spPr>
          <a:xfrm>
            <a:off x="7581900" y="2093913"/>
            <a:ext cx="3448050" cy="430887"/>
          </a:xfrm>
        </p:spPr>
        <p:txBody>
          <a:bodyPr/>
          <a:lstStyle/>
          <a:p>
            <a:pPr lvl="0"/>
            <a:endParaRPr lang="en-US"/>
          </a:p>
        </p:txBody>
      </p:sp>
      <p:sp>
        <p:nvSpPr>
          <p:cNvPr id="16" name="Text Placeholder 15">
            <a:extLst>
              <a:ext uri="{FF2B5EF4-FFF2-40B4-BE49-F238E27FC236}">
                <a16:creationId xmlns:a16="http://schemas.microsoft.com/office/drawing/2014/main" id="{FD836CC4-5555-4DD2-9D8E-E0DB780F45F2}"/>
              </a:ext>
            </a:extLst>
          </p:cNvPr>
          <p:cNvSpPr>
            <a:spLocks noGrp="1"/>
          </p:cNvSpPr>
          <p:nvPr>
            <p:ph type="body" sz="quarter" idx="16"/>
          </p:nvPr>
        </p:nvSpPr>
        <p:spPr>
          <a:xfrm>
            <a:off x="171450" y="2705100"/>
            <a:ext cx="3448050" cy="430887"/>
          </a:xfrm>
        </p:spPr>
        <p:txBody>
          <a:bodyPr/>
          <a:lstStyle/>
          <a:p>
            <a:pPr lvl="0"/>
            <a:endParaRPr lang="en-US"/>
          </a:p>
        </p:txBody>
      </p:sp>
      <p:sp>
        <p:nvSpPr>
          <p:cNvPr id="18" name="Text Placeholder 17">
            <a:extLst>
              <a:ext uri="{FF2B5EF4-FFF2-40B4-BE49-F238E27FC236}">
                <a16:creationId xmlns:a16="http://schemas.microsoft.com/office/drawing/2014/main" id="{C23B5AD5-BA1D-4BA2-8AE3-23705C3C042B}"/>
              </a:ext>
            </a:extLst>
          </p:cNvPr>
          <p:cNvSpPr>
            <a:spLocks noGrp="1"/>
          </p:cNvSpPr>
          <p:nvPr>
            <p:ph type="body" sz="quarter" idx="17"/>
          </p:nvPr>
        </p:nvSpPr>
        <p:spPr>
          <a:xfrm>
            <a:off x="3981450" y="2705100"/>
            <a:ext cx="3105150" cy="430887"/>
          </a:xfrm>
        </p:spPr>
        <p:txBody>
          <a:bodyPr/>
          <a:lstStyle/>
          <a:p>
            <a:pPr lvl="0"/>
            <a:endParaRPr lang="en-US"/>
          </a:p>
        </p:txBody>
      </p:sp>
      <p:sp>
        <p:nvSpPr>
          <p:cNvPr id="20" name="Text Placeholder 19">
            <a:extLst>
              <a:ext uri="{FF2B5EF4-FFF2-40B4-BE49-F238E27FC236}">
                <a16:creationId xmlns:a16="http://schemas.microsoft.com/office/drawing/2014/main" id="{3149FB7B-5602-4BDB-BCC8-92F460BF746D}"/>
              </a:ext>
            </a:extLst>
          </p:cNvPr>
          <p:cNvSpPr>
            <a:spLocks noGrp="1"/>
          </p:cNvSpPr>
          <p:nvPr>
            <p:ph type="body" sz="quarter" idx="18"/>
          </p:nvPr>
        </p:nvSpPr>
        <p:spPr>
          <a:xfrm>
            <a:off x="7429500" y="2705100"/>
            <a:ext cx="3448050" cy="430887"/>
          </a:xfrm>
        </p:spPr>
        <p:txBody>
          <a:bodyPr/>
          <a:lstStyle/>
          <a:p>
            <a:pPr lvl="0"/>
            <a:endParaRPr lang="en-US"/>
          </a:p>
        </p:txBody>
      </p:sp>
      <p:sp>
        <p:nvSpPr>
          <p:cNvPr id="22" name="Text Placeholder 21">
            <a:extLst>
              <a:ext uri="{FF2B5EF4-FFF2-40B4-BE49-F238E27FC236}">
                <a16:creationId xmlns:a16="http://schemas.microsoft.com/office/drawing/2014/main" id="{18A2479A-D772-4C59-AD4D-B6F86B6E0762}"/>
              </a:ext>
            </a:extLst>
          </p:cNvPr>
          <p:cNvSpPr>
            <a:spLocks noGrp="1"/>
          </p:cNvSpPr>
          <p:nvPr>
            <p:ph type="body" sz="quarter" idx="19"/>
          </p:nvPr>
        </p:nvSpPr>
        <p:spPr>
          <a:xfrm>
            <a:off x="171450" y="3429000"/>
            <a:ext cx="3448050" cy="430887"/>
          </a:xfrm>
        </p:spPr>
        <p:txBody>
          <a:bodyPr/>
          <a:lstStyle/>
          <a:p>
            <a:pPr lvl="0"/>
            <a:endParaRPr lang="en-US"/>
          </a:p>
        </p:txBody>
      </p:sp>
      <p:sp>
        <p:nvSpPr>
          <p:cNvPr id="24" name="Text Placeholder 23">
            <a:extLst>
              <a:ext uri="{FF2B5EF4-FFF2-40B4-BE49-F238E27FC236}">
                <a16:creationId xmlns:a16="http://schemas.microsoft.com/office/drawing/2014/main" id="{D9AB7F58-52E3-422E-BE4A-D5C3A26D9413}"/>
              </a:ext>
            </a:extLst>
          </p:cNvPr>
          <p:cNvSpPr>
            <a:spLocks noGrp="1"/>
          </p:cNvSpPr>
          <p:nvPr>
            <p:ph type="body" sz="quarter" idx="20"/>
          </p:nvPr>
        </p:nvSpPr>
        <p:spPr>
          <a:xfrm>
            <a:off x="3848100" y="3465513"/>
            <a:ext cx="3390900" cy="430887"/>
          </a:xfrm>
        </p:spPr>
        <p:txBody>
          <a:bodyPr/>
          <a:lstStyle/>
          <a:p>
            <a:pPr lvl="0"/>
            <a:endParaRPr lang="en-US"/>
          </a:p>
        </p:txBody>
      </p:sp>
      <p:sp>
        <p:nvSpPr>
          <p:cNvPr id="26" name="Text Placeholder 25">
            <a:extLst>
              <a:ext uri="{FF2B5EF4-FFF2-40B4-BE49-F238E27FC236}">
                <a16:creationId xmlns:a16="http://schemas.microsoft.com/office/drawing/2014/main" id="{843AD728-79F1-4EDC-B18D-772B84A1A17F}"/>
              </a:ext>
            </a:extLst>
          </p:cNvPr>
          <p:cNvSpPr>
            <a:spLocks noGrp="1"/>
          </p:cNvSpPr>
          <p:nvPr>
            <p:ph type="body" sz="quarter" idx="21"/>
          </p:nvPr>
        </p:nvSpPr>
        <p:spPr>
          <a:xfrm>
            <a:off x="7581900" y="3429000"/>
            <a:ext cx="3448050" cy="430887"/>
          </a:xfrm>
        </p:spPr>
        <p:txBody>
          <a:bodyPr/>
          <a:lstStyle/>
          <a:p>
            <a:pPr lvl="0"/>
            <a:endParaRPr lang="en-US"/>
          </a:p>
        </p:txBody>
      </p:sp>
      <p:sp>
        <p:nvSpPr>
          <p:cNvPr id="28" name="Text Placeholder 27">
            <a:extLst>
              <a:ext uri="{FF2B5EF4-FFF2-40B4-BE49-F238E27FC236}">
                <a16:creationId xmlns:a16="http://schemas.microsoft.com/office/drawing/2014/main" id="{348DF691-EF45-4710-8938-A7C6D7239589}"/>
              </a:ext>
            </a:extLst>
          </p:cNvPr>
          <p:cNvSpPr>
            <a:spLocks noGrp="1"/>
          </p:cNvSpPr>
          <p:nvPr>
            <p:ph type="body" sz="quarter" idx="22"/>
          </p:nvPr>
        </p:nvSpPr>
        <p:spPr>
          <a:xfrm>
            <a:off x="0" y="4252239"/>
            <a:ext cx="3448050" cy="430887"/>
          </a:xfrm>
        </p:spPr>
        <p:txBody>
          <a:bodyPr/>
          <a:lstStyle/>
          <a:p>
            <a:pPr lvl="0"/>
            <a:endParaRPr lang="en-US"/>
          </a:p>
        </p:txBody>
      </p:sp>
      <p:sp>
        <p:nvSpPr>
          <p:cNvPr id="30" name="Text Placeholder 29">
            <a:extLst>
              <a:ext uri="{FF2B5EF4-FFF2-40B4-BE49-F238E27FC236}">
                <a16:creationId xmlns:a16="http://schemas.microsoft.com/office/drawing/2014/main" id="{BE02D680-92AE-4DA1-8395-5DA0CBCABF9B}"/>
              </a:ext>
            </a:extLst>
          </p:cNvPr>
          <p:cNvSpPr>
            <a:spLocks noGrp="1"/>
          </p:cNvSpPr>
          <p:nvPr>
            <p:ph type="body" sz="quarter" idx="23"/>
          </p:nvPr>
        </p:nvSpPr>
        <p:spPr>
          <a:xfrm>
            <a:off x="3962400" y="4252239"/>
            <a:ext cx="3448050" cy="430887"/>
          </a:xfrm>
        </p:spPr>
        <p:txBody>
          <a:bodyPr/>
          <a:lstStyle/>
          <a:p>
            <a:pPr lvl="0"/>
            <a:endParaRPr lang="en-US"/>
          </a:p>
        </p:txBody>
      </p:sp>
      <p:sp>
        <p:nvSpPr>
          <p:cNvPr id="32" name="Text Placeholder 31">
            <a:extLst>
              <a:ext uri="{FF2B5EF4-FFF2-40B4-BE49-F238E27FC236}">
                <a16:creationId xmlns:a16="http://schemas.microsoft.com/office/drawing/2014/main" id="{78F36A98-B338-4072-A64F-4579594A9244}"/>
              </a:ext>
            </a:extLst>
          </p:cNvPr>
          <p:cNvSpPr>
            <a:spLocks noGrp="1"/>
          </p:cNvSpPr>
          <p:nvPr>
            <p:ph type="body" sz="quarter" idx="24"/>
          </p:nvPr>
        </p:nvSpPr>
        <p:spPr>
          <a:xfrm>
            <a:off x="7886700" y="4111168"/>
            <a:ext cx="3390900" cy="430887"/>
          </a:xfrm>
        </p:spPr>
        <p:txBody>
          <a:bodyPr/>
          <a:lstStyle/>
          <a:p>
            <a:pPr lvl="0"/>
            <a:endParaRPr lang="en-US"/>
          </a:p>
        </p:txBody>
      </p:sp>
      <p:sp>
        <p:nvSpPr>
          <p:cNvPr id="33" name="Transform">
            <a:extLst>
              <a:ext uri="{FF2B5EF4-FFF2-40B4-BE49-F238E27FC236}">
                <a16:creationId xmlns:a16="http://schemas.microsoft.com/office/drawing/2014/main" id="{5F9E6C39-29D2-4396-B467-80FF2E18AE9C}"/>
              </a:ext>
              <a:ext uri="{C183D7F6-B498-43B3-948B-1728B52AA6E4}">
                <adec:decorative xmlns:adec="http://schemas.microsoft.com/office/drawing/2017/decorative" val="1"/>
              </a:ext>
            </a:extLst>
          </p:cNvPr>
          <p:cNvSpPr txBox="1">
            <a:spLocks/>
          </p:cNvSpPr>
          <p:nvPr userDrawn="1"/>
        </p:nvSpPr>
        <p:spPr>
          <a:xfrm>
            <a:off x="3907235" y="1399154"/>
            <a:ext cx="1432646" cy="1083388"/>
          </a:xfrm>
          <a:prstGeom prst="rect">
            <a:avLst/>
          </a:prstGeom>
          <a:gradFill>
            <a:gsLst>
              <a:gs pos="100000">
                <a:srgbClr val="0869B9"/>
              </a:gs>
              <a:gs pos="1000">
                <a:srgbClr val="115A9C"/>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34" name="Trapezoid 33">
            <a:extLst>
              <a:ext uri="{FF2B5EF4-FFF2-40B4-BE49-F238E27FC236}">
                <a16:creationId xmlns:a16="http://schemas.microsoft.com/office/drawing/2014/main" id="{B0B8A074-8534-4048-9E30-D6609C77373E}"/>
              </a:ext>
              <a:ext uri="{C183D7F6-B498-43B3-948B-1728B52AA6E4}">
                <adec:decorative xmlns:adec="http://schemas.microsoft.com/office/drawing/2017/decorative" val="1"/>
              </a:ext>
            </a:extLst>
          </p:cNvPr>
          <p:cNvSpPr/>
          <p:nvPr userDrawn="1"/>
        </p:nvSpPr>
        <p:spPr bwMode="auto">
          <a:xfrm>
            <a:off x="3164200" y="4117069"/>
            <a:ext cx="5863600" cy="1146688"/>
          </a:xfrm>
          <a:prstGeom prst="trapezoid">
            <a:avLst>
              <a:gd name="adj" fmla="val 50495"/>
            </a:avLst>
          </a:prstGeom>
          <a:gradFill>
            <a:gsLst>
              <a:gs pos="0">
                <a:schemeClr val="bg1">
                  <a:alpha val="60000"/>
                </a:schemeClr>
              </a:gs>
              <a:gs pos="100000">
                <a:schemeClr val="bg1">
                  <a:lumMod val="85000"/>
                  <a:lumOff val="15000"/>
                  <a:alpha val="60000"/>
                </a:schemeClr>
              </a:gs>
            </a:gsLst>
            <a:lin ang="18600000" scaled="0"/>
          </a:gradFill>
          <a:ln w="25400" cap="rnd" cmpd="sng">
            <a:gradFill>
              <a:gsLst>
                <a:gs pos="0">
                  <a:schemeClr val="accent1"/>
                </a:gs>
                <a:gs pos="100000">
                  <a:schemeClr val="accent1"/>
                </a:gs>
              </a:gsLst>
              <a:lin ang="18600000" scaled="0"/>
            </a:gradFill>
            <a:prstDash val="solid"/>
          </a:ln>
        </p:spPr>
        <p:txBody>
          <a:bodyPr wrap="square" lIns="0" tIns="27432" rIns="0" bIns="27432" rtlCol="0" anchor="ctr" anchorCtr="0">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8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sp>
        <p:nvSpPr>
          <p:cNvPr id="35" name="Transform">
            <a:extLst>
              <a:ext uri="{FF2B5EF4-FFF2-40B4-BE49-F238E27FC236}">
                <a16:creationId xmlns:a16="http://schemas.microsoft.com/office/drawing/2014/main" id="{26A2ECF8-398E-4929-8583-AB00AAE2251A}"/>
              </a:ext>
              <a:ext uri="{C183D7F6-B498-43B3-948B-1728B52AA6E4}">
                <adec:decorative xmlns:adec="http://schemas.microsoft.com/office/drawing/2017/decorative" val="1"/>
              </a:ext>
            </a:extLst>
          </p:cNvPr>
          <p:cNvSpPr txBox="1">
            <a:spLocks/>
          </p:cNvSpPr>
          <p:nvPr userDrawn="1"/>
        </p:nvSpPr>
        <p:spPr>
          <a:xfrm>
            <a:off x="5379677" y="1399154"/>
            <a:ext cx="1432646" cy="1083388"/>
          </a:xfrm>
          <a:prstGeom prst="rect">
            <a:avLst/>
          </a:prstGeom>
          <a:gradFill>
            <a:gsLst>
              <a:gs pos="100000">
                <a:srgbClr val="0275CE"/>
              </a:gs>
              <a:gs pos="1000">
                <a:srgbClr val="0967B5"/>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36" name="Transform">
            <a:extLst>
              <a:ext uri="{FF2B5EF4-FFF2-40B4-BE49-F238E27FC236}">
                <a16:creationId xmlns:a16="http://schemas.microsoft.com/office/drawing/2014/main" id="{DEA85076-1AE1-4BF1-B0C0-9C368DF4383B}"/>
              </a:ext>
              <a:ext uri="{C183D7F6-B498-43B3-948B-1728B52AA6E4}">
                <adec:decorative xmlns:adec="http://schemas.microsoft.com/office/drawing/2017/decorative" val="1"/>
              </a:ext>
            </a:extLst>
          </p:cNvPr>
          <p:cNvSpPr txBox="1">
            <a:spLocks/>
          </p:cNvSpPr>
          <p:nvPr userDrawn="1"/>
        </p:nvSpPr>
        <p:spPr>
          <a:xfrm>
            <a:off x="6852119" y="1399154"/>
            <a:ext cx="1432646" cy="1083388"/>
          </a:xfrm>
          <a:prstGeom prst="rect">
            <a:avLst/>
          </a:prstGeom>
          <a:gradFill>
            <a:gsLst>
              <a:gs pos="100000">
                <a:srgbClr val="0078D4"/>
              </a:gs>
              <a:gs pos="1000">
                <a:srgbClr val="0373CA"/>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37" name="Transform">
            <a:extLst>
              <a:ext uri="{FF2B5EF4-FFF2-40B4-BE49-F238E27FC236}">
                <a16:creationId xmlns:a16="http://schemas.microsoft.com/office/drawing/2014/main" id="{6BFBF6F9-68BA-48D7-9C9C-41E309B25C62}"/>
              </a:ext>
              <a:ext uri="{C183D7F6-B498-43B3-948B-1728B52AA6E4}">
                <adec:decorative xmlns:adec="http://schemas.microsoft.com/office/drawing/2017/decorative" val="1"/>
              </a:ext>
            </a:extLst>
          </p:cNvPr>
          <p:cNvSpPr txBox="1">
            <a:spLocks/>
          </p:cNvSpPr>
          <p:nvPr userDrawn="1"/>
        </p:nvSpPr>
        <p:spPr>
          <a:xfrm>
            <a:off x="3907235" y="2520632"/>
            <a:ext cx="2164887" cy="980208"/>
          </a:xfrm>
          <a:prstGeom prst="rect">
            <a:avLst/>
          </a:prstGeom>
          <a:gradFill>
            <a:gsLst>
              <a:gs pos="100000">
                <a:srgbClr val="076BBC"/>
              </a:gs>
              <a:gs pos="1000">
                <a:srgbClr val="1A4B7F"/>
              </a:gs>
            </a:gsLst>
            <a:lin ang="18600000" scaled="0"/>
          </a:gradFill>
          <a:ln w="25400" cap="rnd">
            <a:noFill/>
          </a:ln>
          <a:effectLst/>
        </p:spPr>
        <p:txBody>
          <a:bodyPr wrap="square" lIns="274320" tIns="0" rIns="27432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rPr>
              <a:t> </a:t>
            </a:r>
          </a:p>
        </p:txBody>
      </p:sp>
      <p:sp>
        <p:nvSpPr>
          <p:cNvPr id="38" name="Transform">
            <a:extLst>
              <a:ext uri="{FF2B5EF4-FFF2-40B4-BE49-F238E27FC236}">
                <a16:creationId xmlns:a16="http://schemas.microsoft.com/office/drawing/2014/main" id="{1BEBC441-0ACB-4C0E-9300-8FC8F0B93A6A}"/>
              </a:ext>
              <a:ext uri="{C183D7F6-B498-43B3-948B-1728B52AA6E4}">
                <adec:decorative xmlns:adec="http://schemas.microsoft.com/office/drawing/2017/decorative" val="1"/>
              </a:ext>
            </a:extLst>
          </p:cNvPr>
          <p:cNvSpPr txBox="1">
            <a:spLocks/>
          </p:cNvSpPr>
          <p:nvPr userDrawn="1"/>
        </p:nvSpPr>
        <p:spPr>
          <a:xfrm>
            <a:off x="6111918" y="2520632"/>
            <a:ext cx="2172846" cy="980208"/>
          </a:xfrm>
          <a:prstGeom prst="rect">
            <a:avLst/>
          </a:prstGeom>
          <a:gradFill>
            <a:gsLst>
              <a:gs pos="100000">
                <a:srgbClr val="0078D4"/>
              </a:gs>
              <a:gs pos="1000">
                <a:srgbClr val="0D62AA"/>
              </a:gs>
            </a:gsLst>
            <a:lin ang="18600000" scaled="0"/>
          </a:gradFill>
          <a:ln w="25400" cap="rnd">
            <a:noFill/>
          </a:ln>
          <a:effectLst/>
        </p:spPr>
        <p:txBody>
          <a:bodyPr wrap="square" lIns="182880" tIns="0" rIns="18288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
        <p:nvSpPr>
          <p:cNvPr id="39" name="Rectangle 38">
            <a:extLst>
              <a:ext uri="{FF2B5EF4-FFF2-40B4-BE49-F238E27FC236}">
                <a16:creationId xmlns:a16="http://schemas.microsoft.com/office/drawing/2014/main" id="{A33BFAF4-8035-433E-8B4F-2C490034566D}"/>
              </a:ext>
              <a:ext uri="{C183D7F6-B498-43B3-948B-1728B52AA6E4}">
                <adec:decorative xmlns:adec="http://schemas.microsoft.com/office/drawing/2017/decorative" val="1"/>
              </a:ext>
            </a:extLst>
          </p:cNvPr>
          <p:cNvSpPr/>
          <p:nvPr userDrawn="1"/>
        </p:nvSpPr>
        <p:spPr bwMode="auto">
          <a:xfrm>
            <a:off x="3907235" y="3538930"/>
            <a:ext cx="4377529" cy="980208"/>
          </a:xfrm>
          <a:prstGeom prst="rect">
            <a:avLst/>
          </a:prstGeom>
          <a:gradFill>
            <a:gsLst>
              <a:gs pos="100000">
                <a:srgbClr val="0373CB"/>
              </a:gs>
              <a:gs pos="1000">
                <a:srgbClr val="233B61"/>
              </a:gs>
            </a:gsLst>
            <a:lin ang="18600000" scaled="0"/>
          </a:gradFill>
          <a:ln w="25400" cap="rnd">
            <a:noFill/>
          </a:ln>
          <a:effectLst/>
        </p:spPr>
        <p:txBody>
          <a:bodyPr wrap="square" lIns="274320" tIns="0" rIns="274320" bIns="0" rtlCol="0" anchor="ctr" anchorCtr="0">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1600" b="0" i="0" u="none" strike="noStrike" kern="0" cap="none" spc="0" normalizeH="0" baseline="0" noProof="0">
              <a:ln>
                <a:noFill/>
              </a:ln>
              <a:gradFill>
                <a:gsLst>
                  <a:gs pos="97895">
                    <a:srgbClr val="FFFFFF"/>
                  </a:gs>
                  <a:gs pos="82000">
                    <a:srgbClr val="FFFFFF"/>
                  </a:gs>
                </a:gsLst>
                <a:lin ang="189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2492745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33800"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2515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EC08A25-7118-4965-856B-B5BB95A95D80}"/>
              </a:ext>
            </a:extLst>
          </p:cNvPr>
          <p:cNvSpPr>
            <a:spLocks noGrp="1"/>
          </p:cNvSpPr>
          <p:nvPr>
            <p:ph sz="quarter" idx="10"/>
          </p:nvPr>
        </p:nvSpPr>
        <p:spPr>
          <a:xfrm>
            <a:off x="754063" y="1300164"/>
            <a:ext cx="4235450" cy="430901"/>
          </a:xfrm>
        </p:spPr>
        <p:txBody>
          <a:bodyPr/>
          <a:lstStyle/>
          <a:p>
            <a:pPr lvl="0"/>
            <a:endParaRPr lang="en-US"/>
          </a:p>
        </p:txBody>
      </p:sp>
      <p:sp>
        <p:nvSpPr>
          <p:cNvPr id="5" name="Content Placeholder 3">
            <a:extLst>
              <a:ext uri="{FF2B5EF4-FFF2-40B4-BE49-F238E27FC236}">
                <a16:creationId xmlns:a16="http://schemas.microsoft.com/office/drawing/2014/main" id="{709D696E-9A2A-4542-BC72-0D9440F7C4DF}"/>
              </a:ext>
            </a:extLst>
          </p:cNvPr>
          <p:cNvSpPr>
            <a:spLocks noGrp="1"/>
          </p:cNvSpPr>
          <p:nvPr>
            <p:ph sz="quarter" idx="11"/>
          </p:nvPr>
        </p:nvSpPr>
        <p:spPr>
          <a:xfrm>
            <a:off x="906463" y="1452564"/>
            <a:ext cx="4235450" cy="430901"/>
          </a:xfrm>
        </p:spPr>
        <p:txBody>
          <a:bodyPr/>
          <a:lstStyle/>
          <a:p>
            <a:pPr lvl="0"/>
            <a:endParaRPr lang="en-US"/>
          </a:p>
        </p:txBody>
      </p:sp>
      <p:sp>
        <p:nvSpPr>
          <p:cNvPr id="6" name="Content Placeholder 3">
            <a:extLst>
              <a:ext uri="{FF2B5EF4-FFF2-40B4-BE49-F238E27FC236}">
                <a16:creationId xmlns:a16="http://schemas.microsoft.com/office/drawing/2014/main" id="{157875C5-E938-4427-AA42-E92577A76A6F}"/>
              </a:ext>
            </a:extLst>
          </p:cNvPr>
          <p:cNvSpPr>
            <a:spLocks noGrp="1"/>
          </p:cNvSpPr>
          <p:nvPr>
            <p:ph sz="quarter" idx="12"/>
          </p:nvPr>
        </p:nvSpPr>
        <p:spPr>
          <a:xfrm>
            <a:off x="1058863" y="1604964"/>
            <a:ext cx="4235450" cy="430901"/>
          </a:xfrm>
        </p:spPr>
        <p:txBody>
          <a:bodyPr/>
          <a:lstStyle/>
          <a:p>
            <a:pPr lvl="0"/>
            <a:endParaRPr lang="en-US"/>
          </a:p>
        </p:txBody>
      </p:sp>
      <p:sp>
        <p:nvSpPr>
          <p:cNvPr id="7" name="Content Placeholder 3">
            <a:extLst>
              <a:ext uri="{FF2B5EF4-FFF2-40B4-BE49-F238E27FC236}">
                <a16:creationId xmlns:a16="http://schemas.microsoft.com/office/drawing/2014/main" id="{5BD2D704-CCE6-4B99-9BC4-F6D0484E4F5C}"/>
              </a:ext>
            </a:extLst>
          </p:cNvPr>
          <p:cNvSpPr>
            <a:spLocks noGrp="1"/>
          </p:cNvSpPr>
          <p:nvPr>
            <p:ph sz="quarter" idx="13"/>
          </p:nvPr>
        </p:nvSpPr>
        <p:spPr>
          <a:xfrm>
            <a:off x="1211263" y="1757364"/>
            <a:ext cx="4235450" cy="430901"/>
          </a:xfrm>
        </p:spPr>
        <p:txBody>
          <a:bodyPr/>
          <a:lstStyle/>
          <a:p>
            <a:pPr lvl="0"/>
            <a:endParaRPr lang="en-US"/>
          </a:p>
        </p:txBody>
      </p:sp>
      <p:sp>
        <p:nvSpPr>
          <p:cNvPr id="8" name="Content Placeholder 3">
            <a:extLst>
              <a:ext uri="{FF2B5EF4-FFF2-40B4-BE49-F238E27FC236}">
                <a16:creationId xmlns:a16="http://schemas.microsoft.com/office/drawing/2014/main" id="{A47AA98C-D341-4D62-99EA-B55A525BC248}"/>
              </a:ext>
            </a:extLst>
          </p:cNvPr>
          <p:cNvSpPr>
            <a:spLocks noGrp="1"/>
          </p:cNvSpPr>
          <p:nvPr>
            <p:ph sz="quarter" idx="14"/>
          </p:nvPr>
        </p:nvSpPr>
        <p:spPr>
          <a:xfrm>
            <a:off x="1363663" y="1909764"/>
            <a:ext cx="4235450" cy="430901"/>
          </a:xfrm>
        </p:spPr>
        <p:txBody>
          <a:bodyPr/>
          <a:lstStyle/>
          <a:p>
            <a:pPr lvl="0"/>
            <a:endParaRPr lang="en-US"/>
          </a:p>
        </p:txBody>
      </p:sp>
      <p:sp>
        <p:nvSpPr>
          <p:cNvPr id="9" name="Content Placeholder 3">
            <a:extLst>
              <a:ext uri="{FF2B5EF4-FFF2-40B4-BE49-F238E27FC236}">
                <a16:creationId xmlns:a16="http://schemas.microsoft.com/office/drawing/2014/main" id="{FF86C321-AD8D-47E3-9D13-D8429730CAD9}"/>
              </a:ext>
            </a:extLst>
          </p:cNvPr>
          <p:cNvSpPr>
            <a:spLocks noGrp="1"/>
          </p:cNvSpPr>
          <p:nvPr>
            <p:ph sz="quarter" idx="15"/>
          </p:nvPr>
        </p:nvSpPr>
        <p:spPr>
          <a:xfrm>
            <a:off x="1516063" y="2062164"/>
            <a:ext cx="4235450" cy="430901"/>
          </a:xfrm>
        </p:spPr>
        <p:txBody>
          <a:bodyPr/>
          <a:lstStyle/>
          <a:p>
            <a:pPr lvl="0"/>
            <a:endParaRPr lang="en-US"/>
          </a:p>
        </p:txBody>
      </p:sp>
      <p:sp>
        <p:nvSpPr>
          <p:cNvPr id="10" name="Content Placeholder 3">
            <a:extLst>
              <a:ext uri="{FF2B5EF4-FFF2-40B4-BE49-F238E27FC236}">
                <a16:creationId xmlns:a16="http://schemas.microsoft.com/office/drawing/2014/main" id="{D1FA289D-6131-41BE-B1C0-202021DA58C1}"/>
              </a:ext>
            </a:extLst>
          </p:cNvPr>
          <p:cNvSpPr>
            <a:spLocks noGrp="1"/>
          </p:cNvSpPr>
          <p:nvPr>
            <p:ph sz="quarter" idx="16"/>
          </p:nvPr>
        </p:nvSpPr>
        <p:spPr>
          <a:xfrm>
            <a:off x="1668463" y="2214564"/>
            <a:ext cx="4235450" cy="430901"/>
          </a:xfrm>
        </p:spPr>
        <p:txBody>
          <a:bodyPr/>
          <a:lstStyle/>
          <a:p>
            <a:pPr lvl="0"/>
            <a:endParaRPr lang="en-US"/>
          </a:p>
        </p:txBody>
      </p:sp>
      <p:sp>
        <p:nvSpPr>
          <p:cNvPr id="11" name="Content Placeholder 3">
            <a:extLst>
              <a:ext uri="{FF2B5EF4-FFF2-40B4-BE49-F238E27FC236}">
                <a16:creationId xmlns:a16="http://schemas.microsoft.com/office/drawing/2014/main" id="{9B864F87-8AB3-43B5-A621-8FA596099B06}"/>
              </a:ext>
            </a:extLst>
          </p:cNvPr>
          <p:cNvSpPr>
            <a:spLocks noGrp="1"/>
          </p:cNvSpPr>
          <p:nvPr>
            <p:ph sz="quarter" idx="17"/>
          </p:nvPr>
        </p:nvSpPr>
        <p:spPr>
          <a:xfrm>
            <a:off x="1820863" y="2366964"/>
            <a:ext cx="4235450" cy="430901"/>
          </a:xfrm>
        </p:spPr>
        <p:txBody>
          <a:bodyPr/>
          <a:lstStyle/>
          <a:p>
            <a:pPr lvl="0"/>
            <a:endParaRPr lang="en-US"/>
          </a:p>
        </p:txBody>
      </p:sp>
    </p:spTree>
    <p:extLst>
      <p:ext uri="{BB962C8B-B14F-4D97-AF65-F5344CB8AC3E}">
        <p14:creationId xmlns:p14="http://schemas.microsoft.com/office/powerpoint/2010/main" val="1507583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8_Title &amp; 2-color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CDB1-7EC3-40FD-96F8-C0730DF36E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CFDCC-867A-4FC3-AFB4-86A135A90274}"/>
              </a:ext>
            </a:extLst>
          </p:cNvPr>
          <p:cNvSpPr>
            <a:spLocks noGrp="1"/>
          </p:cNvSpPr>
          <p:nvPr>
            <p:ph sz="quarter" idx="10"/>
          </p:nvPr>
        </p:nvSpPr>
        <p:spPr>
          <a:xfrm>
            <a:off x="3191704" y="3829189"/>
            <a:ext cx="4892675" cy="430901"/>
          </a:xfrm>
        </p:spPr>
        <p:txBody>
          <a:bodyPr/>
          <a:lstStyle/>
          <a:p>
            <a:pPr lvl="0"/>
            <a:endParaRPr lang="en-US"/>
          </a:p>
        </p:txBody>
      </p:sp>
      <p:sp>
        <p:nvSpPr>
          <p:cNvPr id="4" name="Content Placeholder 2">
            <a:extLst>
              <a:ext uri="{FF2B5EF4-FFF2-40B4-BE49-F238E27FC236}">
                <a16:creationId xmlns:a16="http://schemas.microsoft.com/office/drawing/2014/main" id="{37530467-ED84-4D17-95AD-E360D8038040}"/>
              </a:ext>
            </a:extLst>
          </p:cNvPr>
          <p:cNvSpPr>
            <a:spLocks noGrp="1"/>
          </p:cNvSpPr>
          <p:nvPr>
            <p:ph sz="quarter" idx="11"/>
          </p:nvPr>
        </p:nvSpPr>
        <p:spPr>
          <a:xfrm>
            <a:off x="3344104" y="3981589"/>
            <a:ext cx="4892675" cy="430901"/>
          </a:xfrm>
        </p:spPr>
        <p:txBody>
          <a:bodyPr/>
          <a:lstStyle/>
          <a:p>
            <a:pPr lvl="0"/>
            <a:endParaRPr lang="en-US"/>
          </a:p>
        </p:txBody>
      </p:sp>
      <p:sp>
        <p:nvSpPr>
          <p:cNvPr id="6" name="Rectangle 5">
            <a:extLst>
              <a:ext uri="{FF2B5EF4-FFF2-40B4-BE49-F238E27FC236}">
                <a16:creationId xmlns:a16="http://schemas.microsoft.com/office/drawing/2014/main" id="{CEFC6F2D-41E0-4F8D-A537-3D10B7EBD74B}"/>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59574545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81C294E-8764-4E1B-A20C-20A54753CB1E}"/>
              </a:ext>
            </a:extLst>
          </p:cNvPr>
          <p:cNvSpPr>
            <a:spLocks noGrp="1"/>
          </p:cNvSpPr>
          <p:nvPr>
            <p:ph sz="quarter" idx="10"/>
          </p:nvPr>
        </p:nvSpPr>
        <p:spPr>
          <a:xfrm>
            <a:off x="588964" y="1476376"/>
            <a:ext cx="5233987" cy="430901"/>
          </a:xfrm>
        </p:spPr>
        <p:txBody>
          <a:bodyPr/>
          <a:lstStyle/>
          <a:p>
            <a:pPr lvl="0"/>
            <a:endParaRPr lang="en-US"/>
          </a:p>
        </p:txBody>
      </p:sp>
      <p:sp>
        <p:nvSpPr>
          <p:cNvPr id="5" name="Content Placeholder 3">
            <a:extLst>
              <a:ext uri="{FF2B5EF4-FFF2-40B4-BE49-F238E27FC236}">
                <a16:creationId xmlns:a16="http://schemas.microsoft.com/office/drawing/2014/main" id="{E621BBBA-F430-4948-9C8B-401E01702769}"/>
              </a:ext>
            </a:extLst>
          </p:cNvPr>
          <p:cNvSpPr>
            <a:spLocks noGrp="1"/>
          </p:cNvSpPr>
          <p:nvPr>
            <p:ph sz="quarter" idx="11"/>
          </p:nvPr>
        </p:nvSpPr>
        <p:spPr>
          <a:xfrm>
            <a:off x="741364" y="1628776"/>
            <a:ext cx="5233987" cy="430901"/>
          </a:xfrm>
        </p:spPr>
        <p:txBody>
          <a:bodyPr/>
          <a:lstStyle/>
          <a:p>
            <a:pPr lvl="0"/>
            <a:endParaRPr lang="en-US"/>
          </a:p>
        </p:txBody>
      </p:sp>
      <p:sp>
        <p:nvSpPr>
          <p:cNvPr id="6" name="Content Placeholder 3">
            <a:extLst>
              <a:ext uri="{FF2B5EF4-FFF2-40B4-BE49-F238E27FC236}">
                <a16:creationId xmlns:a16="http://schemas.microsoft.com/office/drawing/2014/main" id="{D9BC0535-72F7-4AF9-B01B-144F5FC89A16}"/>
              </a:ext>
            </a:extLst>
          </p:cNvPr>
          <p:cNvSpPr>
            <a:spLocks noGrp="1"/>
          </p:cNvSpPr>
          <p:nvPr>
            <p:ph sz="quarter" idx="12"/>
          </p:nvPr>
        </p:nvSpPr>
        <p:spPr>
          <a:xfrm>
            <a:off x="893764" y="1781176"/>
            <a:ext cx="5233987" cy="430901"/>
          </a:xfrm>
        </p:spPr>
        <p:txBody>
          <a:bodyPr/>
          <a:lstStyle/>
          <a:p>
            <a:pPr lvl="0"/>
            <a:endParaRPr lang="en-US"/>
          </a:p>
        </p:txBody>
      </p:sp>
      <p:sp>
        <p:nvSpPr>
          <p:cNvPr id="7" name="Content Placeholder 3">
            <a:extLst>
              <a:ext uri="{FF2B5EF4-FFF2-40B4-BE49-F238E27FC236}">
                <a16:creationId xmlns:a16="http://schemas.microsoft.com/office/drawing/2014/main" id="{F2EBEA30-C998-4C04-878E-6967BD710DF6}"/>
              </a:ext>
            </a:extLst>
          </p:cNvPr>
          <p:cNvSpPr>
            <a:spLocks noGrp="1"/>
          </p:cNvSpPr>
          <p:nvPr>
            <p:ph sz="quarter" idx="13"/>
          </p:nvPr>
        </p:nvSpPr>
        <p:spPr>
          <a:xfrm>
            <a:off x="1046164" y="1933576"/>
            <a:ext cx="5233987" cy="430901"/>
          </a:xfrm>
        </p:spPr>
        <p:txBody>
          <a:bodyPr/>
          <a:lstStyle/>
          <a:p>
            <a:pPr lvl="0"/>
            <a:endParaRPr lang="en-US"/>
          </a:p>
        </p:txBody>
      </p:sp>
      <p:sp>
        <p:nvSpPr>
          <p:cNvPr id="8" name="Content Placeholder 3">
            <a:extLst>
              <a:ext uri="{FF2B5EF4-FFF2-40B4-BE49-F238E27FC236}">
                <a16:creationId xmlns:a16="http://schemas.microsoft.com/office/drawing/2014/main" id="{2BD1BCD9-FFED-4BDB-B161-3E29AA100266}"/>
              </a:ext>
            </a:extLst>
          </p:cNvPr>
          <p:cNvSpPr>
            <a:spLocks noGrp="1"/>
          </p:cNvSpPr>
          <p:nvPr>
            <p:ph sz="quarter" idx="14"/>
          </p:nvPr>
        </p:nvSpPr>
        <p:spPr>
          <a:xfrm>
            <a:off x="1198564" y="2085976"/>
            <a:ext cx="5233987" cy="430901"/>
          </a:xfrm>
        </p:spPr>
        <p:txBody>
          <a:bodyPr/>
          <a:lstStyle/>
          <a:p>
            <a:pPr lvl="0"/>
            <a:endParaRPr lang="en-US"/>
          </a:p>
        </p:txBody>
      </p:sp>
      <p:sp>
        <p:nvSpPr>
          <p:cNvPr id="9" name="Content Placeholder 3">
            <a:extLst>
              <a:ext uri="{FF2B5EF4-FFF2-40B4-BE49-F238E27FC236}">
                <a16:creationId xmlns:a16="http://schemas.microsoft.com/office/drawing/2014/main" id="{F9F52D3C-E46C-414C-B710-220308B68939}"/>
              </a:ext>
            </a:extLst>
          </p:cNvPr>
          <p:cNvSpPr>
            <a:spLocks noGrp="1"/>
          </p:cNvSpPr>
          <p:nvPr>
            <p:ph sz="quarter" idx="15"/>
          </p:nvPr>
        </p:nvSpPr>
        <p:spPr>
          <a:xfrm>
            <a:off x="1350964" y="2238376"/>
            <a:ext cx="5233987" cy="430901"/>
          </a:xfrm>
        </p:spPr>
        <p:txBody>
          <a:bodyPr/>
          <a:lstStyle/>
          <a:p>
            <a:pPr lvl="0"/>
            <a:endParaRPr lang="en-US"/>
          </a:p>
        </p:txBody>
      </p:sp>
      <p:sp>
        <p:nvSpPr>
          <p:cNvPr id="10" name="Content Placeholder 3">
            <a:extLst>
              <a:ext uri="{FF2B5EF4-FFF2-40B4-BE49-F238E27FC236}">
                <a16:creationId xmlns:a16="http://schemas.microsoft.com/office/drawing/2014/main" id="{CDB549A7-C03C-4B28-9480-837B27970488}"/>
              </a:ext>
            </a:extLst>
          </p:cNvPr>
          <p:cNvSpPr>
            <a:spLocks noGrp="1"/>
          </p:cNvSpPr>
          <p:nvPr>
            <p:ph sz="quarter" idx="16"/>
          </p:nvPr>
        </p:nvSpPr>
        <p:spPr>
          <a:xfrm>
            <a:off x="1503364" y="2390776"/>
            <a:ext cx="5233987" cy="430901"/>
          </a:xfrm>
        </p:spPr>
        <p:txBody>
          <a:bodyPr/>
          <a:lstStyle/>
          <a:p>
            <a:pPr lvl="0"/>
            <a:endParaRPr lang="en-US"/>
          </a:p>
        </p:txBody>
      </p:sp>
      <p:sp>
        <p:nvSpPr>
          <p:cNvPr id="11" name="Content Placeholder 3">
            <a:extLst>
              <a:ext uri="{FF2B5EF4-FFF2-40B4-BE49-F238E27FC236}">
                <a16:creationId xmlns:a16="http://schemas.microsoft.com/office/drawing/2014/main" id="{1524C324-886D-4B5C-901B-BEE6C90DAF49}"/>
              </a:ext>
            </a:extLst>
          </p:cNvPr>
          <p:cNvSpPr>
            <a:spLocks noGrp="1"/>
          </p:cNvSpPr>
          <p:nvPr>
            <p:ph sz="quarter" idx="17"/>
          </p:nvPr>
        </p:nvSpPr>
        <p:spPr>
          <a:xfrm>
            <a:off x="1655764" y="2543175"/>
            <a:ext cx="5233987" cy="430901"/>
          </a:xfrm>
        </p:spPr>
        <p:txBody>
          <a:bodyPr/>
          <a:lstStyle/>
          <a:p>
            <a:pPr lvl="0"/>
            <a:endParaRPr lang="en-US"/>
          </a:p>
        </p:txBody>
      </p:sp>
    </p:spTree>
    <p:extLst>
      <p:ext uri="{BB962C8B-B14F-4D97-AF65-F5344CB8AC3E}">
        <p14:creationId xmlns:p14="http://schemas.microsoft.com/office/powerpoint/2010/main" val="2815413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3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E25772-C71F-45B4-B86C-5A8E1AF09529}"/>
              </a:ext>
            </a:extLst>
          </p:cNvPr>
          <p:cNvSpPr>
            <a:spLocks noGrp="1"/>
          </p:cNvSpPr>
          <p:nvPr>
            <p:ph sz="quarter" idx="11"/>
          </p:nvPr>
        </p:nvSpPr>
        <p:spPr>
          <a:xfrm>
            <a:off x="1058863" y="2046288"/>
            <a:ext cx="2787650" cy="430887"/>
          </a:xfrm>
        </p:spPr>
        <p:txBody>
          <a:bodyPr/>
          <a:lstStyle>
            <a:lvl1pPr marL="0" indent="0">
              <a:buNone/>
              <a:defRPr/>
            </a:lvl1pPr>
          </a:lstStyle>
          <a:p>
            <a:pPr lvl="0"/>
            <a:endParaRPr lang="en-GB"/>
          </a:p>
        </p:txBody>
      </p:sp>
      <p:sp>
        <p:nvSpPr>
          <p:cNvPr id="8" name="Rectangle 7">
            <a:extLst>
              <a:ext uri="{FF2B5EF4-FFF2-40B4-BE49-F238E27FC236}">
                <a16:creationId xmlns:a16="http://schemas.microsoft.com/office/drawing/2014/main" id="{0F6CDB15-3007-45FC-AC39-FAB4AC78B047}"/>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37811531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D0B54A-C2EA-4EC4-9F4E-11F291EFCD13}"/>
              </a:ext>
            </a:extLst>
          </p:cNvPr>
          <p:cNvSpPr>
            <a:spLocks noGrp="1"/>
          </p:cNvSpPr>
          <p:nvPr>
            <p:ph sz="quarter" idx="10"/>
          </p:nvPr>
        </p:nvSpPr>
        <p:spPr>
          <a:xfrm>
            <a:off x="1011239" y="1395414"/>
            <a:ext cx="5453062" cy="430887"/>
          </a:xfrm>
        </p:spPr>
        <p:txBody>
          <a:bodyPr/>
          <a:lstStyle/>
          <a:p>
            <a:pPr lvl="0"/>
            <a:endParaRPr lang="en-US"/>
          </a:p>
        </p:txBody>
      </p:sp>
      <p:sp>
        <p:nvSpPr>
          <p:cNvPr id="5" name="Content Placeholder 3">
            <a:extLst>
              <a:ext uri="{FF2B5EF4-FFF2-40B4-BE49-F238E27FC236}">
                <a16:creationId xmlns:a16="http://schemas.microsoft.com/office/drawing/2014/main" id="{6B727AC0-0D5D-4EB3-AD63-540E2E1A28E7}"/>
              </a:ext>
            </a:extLst>
          </p:cNvPr>
          <p:cNvSpPr>
            <a:spLocks noGrp="1"/>
          </p:cNvSpPr>
          <p:nvPr>
            <p:ph sz="quarter" idx="11"/>
          </p:nvPr>
        </p:nvSpPr>
        <p:spPr>
          <a:xfrm>
            <a:off x="1163638" y="1547813"/>
            <a:ext cx="5453062" cy="430887"/>
          </a:xfrm>
        </p:spPr>
        <p:txBody>
          <a:bodyPr/>
          <a:lstStyle/>
          <a:p>
            <a:pPr lvl="0"/>
            <a:endParaRPr lang="en-US"/>
          </a:p>
        </p:txBody>
      </p:sp>
      <p:sp>
        <p:nvSpPr>
          <p:cNvPr id="6" name="Content Placeholder 3">
            <a:extLst>
              <a:ext uri="{FF2B5EF4-FFF2-40B4-BE49-F238E27FC236}">
                <a16:creationId xmlns:a16="http://schemas.microsoft.com/office/drawing/2014/main" id="{8D458DD9-F2E4-42B3-B24D-C664C1DBE08A}"/>
              </a:ext>
            </a:extLst>
          </p:cNvPr>
          <p:cNvSpPr>
            <a:spLocks noGrp="1"/>
          </p:cNvSpPr>
          <p:nvPr>
            <p:ph sz="quarter" idx="12"/>
          </p:nvPr>
        </p:nvSpPr>
        <p:spPr>
          <a:xfrm>
            <a:off x="1316038" y="1700213"/>
            <a:ext cx="5453062" cy="430887"/>
          </a:xfrm>
        </p:spPr>
        <p:txBody>
          <a:bodyPr/>
          <a:lstStyle/>
          <a:p>
            <a:pPr lvl="0"/>
            <a:endParaRPr lang="en-US"/>
          </a:p>
        </p:txBody>
      </p:sp>
      <p:sp>
        <p:nvSpPr>
          <p:cNvPr id="7" name="Content Placeholder 3">
            <a:extLst>
              <a:ext uri="{FF2B5EF4-FFF2-40B4-BE49-F238E27FC236}">
                <a16:creationId xmlns:a16="http://schemas.microsoft.com/office/drawing/2014/main" id="{16E13346-194A-415D-9148-80854C7640AF}"/>
              </a:ext>
            </a:extLst>
          </p:cNvPr>
          <p:cNvSpPr>
            <a:spLocks noGrp="1"/>
          </p:cNvSpPr>
          <p:nvPr>
            <p:ph sz="quarter" idx="13"/>
          </p:nvPr>
        </p:nvSpPr>
        <p:spPr>
          <a:xfrm>
            <a:off x="1468438" y="1852613"/>
            <a:ext cx="5453062" cy="430887"/>
          </a:xfrm>
        </p:spPr>
        <p:txBody>
          <a:bodyPr/>
          <a:lstStyle/>
          <a:p>
            <a:pPr lvl="0"/>
            <a:endParaRPr lang="en-US"/>
          </a:p>
        </p:txBody>
      </p:sp>
      <p:sp>
        <p:nvSpPr>
          <p:cNvPr id="8" name="Content Placeholder 3">
            <a:extLst>
              <a:ext uri="{FF2B5EF4-FFF2-40B4-BE49-F238E27FC236}">
                <a16:creationId xmlns:a16="http://schemas.microsoft.com/office/drawing/2014/main" id="{722CCAC8-B81C-46A8-A9AB-E53C4F1A3536}"/>
              </a:ext>
            </a:extLst>
          </p:cNvPr>
          <p:cNvSpPr>
            <a:spLocks noGrp="1"/>
          </p:cNvSpPr>
          <p:nvPr>
            <p:ph sz="quarter" idx="14"/>
          </p:nvPr>
        </p:nvSpPr>
        <p:spPr>
          <a:xfrm>
            <a:off x="1620838" y="2005013"/>
            <a:ext cx="5453062" cy="430887"/>
          </a:xfrm>
        </p:spPr>
        <p:txBody>
          <a:bodyPr/>
          <a:lstStyle/>
          <a:p>
            <a:pPr lvl="0"/>
            <a:endParaRPr lang="en-US"/>
          </a:p>
        </p:txBody>
      </p:sp>
      <p:sp>
        <p:nvSpPr>
          <p:cNvPr id="9" name="Content Placeholder 3">
            <a:extLst>
              <a:ext uri="{FF2B5EF4-FFF2-40B4-BE49-F238E27FC236}">
                <a16:creationId xmlns:a16="http://schemas.microsoft.com/office/drawing/2014/main" id="{DA6B59E9-B052-4F7B-9A51-86EC22E790E0}"/>
              </a:ext>
            </a:extLst>
          </p:cNvPr>
          <p:cNvSpPr>
            <a:spLocks noGrp="1"/>
          </p:cNvSpPr>
          <p:nvPr>
            <p:ph sz="quarter" idx="15"/>
          </p:nvPr>
        </p:nvSpPr>
        <p:spPr>
          <a:xfrm>
            <a:off x="1773238" y="2157414"/>
            <a:ext cx="5453062" cy="430887"/>
          </a:xfrm>
        </p:spPr>
        <p:txBody>
          <a:bodyPr/>
          <a:lstStyle/>
          <a:p>
            <a:pPr lvl="0"/>
            <a:endParaRPr lang="en-US"/>
          </a:p>
        </p:txBody>
      </p:sp>
      <p:sp>
        <p:nvSpPr>
          <p:cNvPr id="10" name="Content Placeholder 3">
            <a:extLst>
              <a:ext uri="{FF2B5EF4-FFF2-40B4-BE49-F238E27FC236}">
                <a16:creationId xmlns:a16="http://schemas.microsoft.com/office/drawing/2014/main" id="{6670378C-F093-4906-B28E-2BAA3E54B936}"/>
              </a:ext>
            </a:extLst>
          </p:cNvPr>
          <p:cNvSpPr>
            <a:spLocks noGrp="1"/>
          </p:cNvSpPr>
          <p:nvPr>
            <p:ph sz="quarter" idx="16"/>
          </p:nvPr>
        </p:nvSpPr>
        <p:spPr>
          <a:xfrm>
            <a:off x="1925638" y="2309814"/>
            <a:ext cx="5453062" cy="430887"/>
          </a:xfrm>
        </p:spPr>
        <p:txBody>
          <a:bodyPr/>
          <a:lstStyle/>
          <a:p>
            <a:pPr lvl="0"/>
            <a:endParaRPr lang="en-US"/>
          </a:p>
        </p:txBody>
      </p:sp>
      <p:sp>
        <p:nvSpPr>
          <p:cNvPr id="12" name="Content Placeholder 11">
            <a:extLst>
              <a:ext uri="{FF2B5EF4-FFF2-40B4-BE49-F238E27FC236}">
                <a16:creationId xmlns:a16="http://schemas.microsoft.com/office/drawing/2014/main" id="{3F3DAA8A-A862-4371-8CFF-ACE84D657E93}"/>
              </a:ext>
            </a:extLst>
          </p:cNvPr>
          <p:cNvSpPr>
            <a:spLocks noGrp="1"/>
          </p:cNvSpPr>
          <p:nvPr>
            <p:ph sz="quarter" idx="17"/>
          </p:nvPr>
        </p:nvSpPr>
        <p:spPr>
          <a:xfrm>
            <a:off x="7667626" y="1547814"/>
            <a:ext cx="3706813" cy="430887"/>
          </a:xfrm>
        </p:spPr>
        <p:txBody>
          <a:bodyPr/>
          <a:lstStyle/>
          <a:p>
            <a:pPr lvl="0"/>
            <a:endParaRPr lang="en-US"/>
          </a:p>
        </p:txBody>
      </p:sp>
    </p:spTree>
    <p:extLst>
      <p:ext uri="{BB962C8B-B14F-4D97-AF65-F5344CB8AC3E}">
        <p14:creationId xmlns:p14="http://schemas.microsoft.com/office/powerpoint/2010/main" val="4277939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1D18-E228-490F-B296-C81AEB9DE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9F5CF4-42C5-4CA8-8EE7-D8960400D14E}"/>
              </a:ext>
            </a:extLst>
          </p:cNvPr>
          <p:cNvSpPr>
            <a:spLocks noGrp="1"/>
          </p:cNvSpPr>
          <p:nvPr>
            <p:ph sz="quarter" idx="10"/>
          </p:nvPr>
        </p:nvSpPr>
        <p:spPr>
          <a:xfrm>
            <a:off x="933450" y="152400"/>
            <a:ext cx="4686300" cy="430887"/>
          </a:xfrm>
        </p:spPr>
        <p:txBody>
          <a:bodyPr/>
          <a:lstStyle/>
          <a:p>
            <a:pPr lvl="0"/>
            <a:endParaRPr lang="en-US"/>
          </a:p>
        </p:txBody>
      </p:sp>
      <p:sp>
        <p:nvSpPr>
          <p:cNvPr id="4" name="Content Placeholder 2">
            <a:extLst>
              <a:ext uri="{FF2B5EF4-FFF2-40B4-BE49-F238E27FC236}">
                <a16:creationId xmlns:a16="http://schemas.microsoft.com/office/drawing/2014/main" id="{6275CEC2-28A6-40AE-ADC1-80B84F42FF0A}"/>
              </a:ext>
            </a:extLst>
          </p:cNvPr>
          <p:cNvSpPr>
            <a:spLocks noGrp="1"/>
          </p:cNvSpPr>
          <p:nvPr>
            <p:ph sz="quarter" idx="11"/>
          </p:nvPr>
        </p:nvSpPr>
        <p:spPr>
          <a:xfrm>
            <a:off x="1085850" y="304801"/>
            <a:ext cx="4686300" cy="430887"/>
          </a:xfrm>
        </p:spPr>
        <p:txBody>
          <a:bodyPr/>
          <a:lstStyle/>
          <a:p>
            <a:pPr lvl="0"/>
            <a:endParaRPr lang="en-US"/>
          </a:p>
        </p:txBody>
      </p:sp>
      <p:sp>
        <p:nvSpPr>
          <p:cNvPr id="6" name="Rectangle 5">
            <a:extLst>
              <a:ext uri="{FF2B5EF4-FFF2-40B4-BE49-F238E27FC236}">
                <a16:creationId xmlns:a16="http://schemas.microsoft.com/office/drawing/2014/main" id="{B024AB97-4D94-432F-8198-44064AB2FA77}"/>
              </a:ext>
              <a:ext uri="{C183D7F6-B498-43B3-948B-1728B52AA6E4}">
                <adec:decorative xmlns:adec="http://schemas.microsoft.com/office/drawing/2017/decorative" val="1"/>
              </a:ext>
            </a:extLst>
          </p:cNvPr>
          <p:cNvSpPr/>
          <p:nvPr userDrawn="1"/>
        </p:nvSpPr>
        <p:spPr bwMode="auto">
          <a:xfrm>
            <a:off x="0" y="6217920"/>
            <a:ext cx="12192000" cy="640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5435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4816F3-B421-477D-B19B-AFD7B1FBF199}"/>
              </a:ext>
            </a:extLst>
          </p:cNvPr>
          <p:cNvSpPr>
            <a:spLocks noGrp="1"/>
          </p:cNvSpPr>
          <p:nvPr>
            <p:ph sz="quarter" idx="10"/>
          </p:nvPr>
        </p:nvSpPr>
        <p:spPr>
          <a:xfrm>
            <a:off x="962025" y="1316038"/>
            <a:ext cx="4748964" cy="430887"/>
          </a:xfrm>
        </p:spPr>
        <p:txBody>
          <a:bodyPr/>
          <a:lstStyle/>
          <a:p>
            <a:pPr lvl="0"/>
            <a:endParaRPr lang="en-US"/>
          </a:p>
        </p:txBody>
      </p:sp>
      <p:sp>
        <p:nvSpPr>
          <p:cNvPr id="5" name="Content Placeholder 3">
            <a:extLst>
              <a:ext uri="{FF2B5EF4-FFF2-40B4-BE49-F238E27FC236}">
                <a16:creationId xmlns:a16="http://schemas.microsoft.com/office/drawing/2014/main" id="{0A9D04BA-2024-4AD6-BB87-4B73DD6F9A45}"/>
              </a:ext>
            </a:extLst>
          </p:cNvPr>
          <p:cNvSpPr>
            <a:spLocks noGrp="1"/>
          </p:cNvSpPr>
          <p:nvPr>
            <p:ph sz="quarter" idx="11"/>
          </p:nvPr>
        </p:nvSpPr>
        <p:spPr>
          <a:xfrm>
            <a:off x="1114425" y="1468438"/>
            <a:ext cx="4748964" cy="430887"/>
          </a:xfrm>
        </p:spPr>
        <p:txBody>
          <a:bodyPr/>
          <a:lstStyle/>
          <a:p>
            <a:pPr lvl="0"/>
            <a:endParaRPr lang="en-US"/>
          </a:p>
        </p:txBody>
      </p:sp>
      <p:sp>
        <p:nvSpPr>
          <p:cNvPr id="6" name="Content Placeholder 3">
            <a:extLst>
              <a:ext uri="{FF2B5EF4-FFF2-40B4-BE49-F238E27FC236}">
                <a16:creationId xmlns:a16="http://schemas.microsoft.com/office/drawing/2014/main" id="{3ED91897-FB29-4FE5-93AF-38C51F82C024}"/>
              </a:ext>
            </a:extLst>
          </p:cNvPr>
          <p:cNvSpPr>
            <a:spLocks noGrp="1"/>
          </p:cNvSpPr>
          <p:nvPr>
            <p:ph sz="quarter" idx="12"/>
          </p:nvPr>
        </p:nvSpPr>
        <p:spPr>
          <a:xfrm>
            <a:off x="1266825" y="1620838"/>
            <a:ext cx="4748964" cy="430887"/>
          </a:xfrm>
        </p:spPr>
        <p:txBody>
          <a:bodyPr/>
          <a:lstStyle/>
          <a:p>
            <a:pPr lvl="0"/>
            <a:endParaRPr lang="en-US"/>
          </a:p>
        </p:txBody>
      </p:sp>
      <p:sp>
        <p:nvSpPr>
          <p:cNvPr id="7" name="Content Placeholder 3">
            <a:extLst>
              <a:ext uri="{FF2B5EF4-FFF2-40B4-BE49-F238E27FC236}">
                <a16:creationId xmlns:a16="http://schemas.microsoft.com/office/drawing/2014/main" id="{D4F30B14-CD21-46F4-819E-917731B8EFE0}"/>
              </a:ext>
            </a:extLst>
          </p:cNvPr>
          <p:cNvSpPr>
            <a:spLocks noGrp="1"/>
          </p:cNvSpPr>
          <p:nvPr>
            <p:ph sz="quarter" idx="13"/>
          </p:nvPr>
        </p:nvSpPr>
        <p:spPr>
          <a:xfrm>
            <a:off x="1419225" y="1773238"/>
            <a:ext cx="4748964" cy="430887"/>
          </a:xfrm>
        </p:spPr>
        <p:txBody>
          <a:bodyPr/>
          <a:lstStyle/>
          <a:p>
            <a:pPr lvl="0"/>
            <a:endParaRPr lang="en-US"/>
          </a:p>
        </p:txBody>
      </p:sp>
      <p:sp>
        <p:nvSpPr>
          <p:cNvPr id="8" name="Content Placeholder 3">
            <a:extLst>
              <a:ext uri="{FF2B5EF4-FFF2-40B4-BE49-F238E27FC236}">
                <a16:creationId xmlns:a16="http://schemas.microsoft.com/office/drawing/2014/main" id="{A977E4EC-903C-443C-A59F-D9F9E437A15B}"/>
              </a:ext>
            </a:extLst>
          </p:cNvPr>
          <p:cNvSpPr>
            <a:spLocks noGrp="1"/>
          </p:cNvSpPr>
          <p:nvPr>
            <p:ph sz="quarter" idx="14"/>
          </p:nvPr>
        </p:nvSpPr>
        <p:spPr>
          <a:xfrm>
            <a:off x="1571625" y="1925638"/>
            <a:ext cx="4748964" cy="430887"/>
          </a:xfrm>
        </p:spPr>
        <p:txBody>
          <a:bodyPr/>
          <a:lstStyle/>
          <a:p>
            <a:pPr lvl="0"/>
            <a:endParaRPr lang="en-US"/>
          </a:p>
        </p:txBody>
      </p:sp>
      <p:sp>
        <p:nvSpPr>
          <p:cNvPr id="9" name="Content Placeholder 3">
            <a:extLst>
              <a:ext uri="{FF2B5EF4-FFF2-40B4-BE49-F238E27FC236}">
                <a16:creationId xmlns:a16="http://schemas.microsoft.com/office/drawing/2014/main" id="{AB84848F-7574-450C-8941-966BA68485D3}"/>
              </a:ext>
            </a:extLst>
          </p:cNvPr>
          <p:cNvSpPr>
            <a:spLocks noGrp="1"/>
          </p:cNvSpPr>
          <p:nvPr>
            <p:ph sz="quarter" idx="15"/>
          </p:nvPr>
        </p:nvSpPr>
        <p:spPr>
          <a:xfrm>
            <a:off x="1724025" y="2078038"/>
            <a:ext cx="4748964" cy="430887"/>
          </a:xfrm>
        </p:spPr>
        <p:txBody>
          <a:bodyPr/>
          <a:lstStyle/>
          <a:p>
            <a:pPr lvl="0"/>
            <a:endParaRPr lang="en-US"/>
          </a:p>
        </p:txBody>
      </p:sp>
      <p:sp>
        <p:nvSpPr>
          <p:cNvPr id="10" name="Content Placeholder 3">
            <a:extLst>
              <a:ext uri="{FF2B5EF4-FFF2-40B4-BE49-F238E27FC236}">
                <a16:creationId xmlns:a16="http://schemas.microsoft.com/office/drawing/2014/main" id="{B398F9EA-AFB3-471D-8F39-0BCBB2CA9C09}"/>
              </a:ext>
            </a:extLst>
          </p:cNvPr>
          <p:cNvSpPr>
            <a:spLocks noGrp="1"/>
          </p:cNvSpPr>
          <p:nvPr>
            <p:ph sz="quarter" idx="16"/>
          </p:nvPr>
        </p:nvSpPr>
        <p:spPr>
          <a:xfrm>
            <a:off x="1876425" y="2230438"/>
            <a:ext cx="4748964" cy="430887"/>
          </a:xfrm>
        </p:spPr>
        <p:txBody>
          <a:bodyPr/>
          <a:lstStyle/>
          <a:p>
            <a:pPr lvl="0"/>
            <a:endParaRPr lang="en-US"/>
          </a:p>
        </p:txBody>
      </p:sp>
      <p:sp>
        <p:nvSpPr>
          <p:cNvPr id="11" name="Content Placeholder 3">
            <a:extLst>
              <a:ext uri="{FF2B5EF4-FFF2-40B4-BE49-F238E27FC236}">
                <a16:creationId xmlns:a16="http://schemas.microsoft.com/office/drawing/2014/main" id="{444979B3-A186-4FDC-A3DD-A97725534285}"/>
              </a:ext>
            </a:extLst>
          </p:cNvPr>
          <p:cNvSpPr>
            <a:spLocks noGrp="1"/>
          </p:cNvSpPr>
          <p:nvPr>
            <p:ph sz="quarter" idx="17"/>
          </p:nvPr>
        </p:nvSpPr>
        <p:spPr>
          <a:xfrm>
            <a:off x="2028826" y="2382838"/>
            <a:ext cx="4748964" cy="430887"/>
          </a:xfrm>
        </p:spPr>
        <p:txBody>
          <a:bodyPr/>
          <a:lstStyle/>
          <a:p>
            <a:pPr lvl="0"/>
            <a:endParaRPr lang="en-US"/>
          </a:p>
        </p:txBody>
      </p:sp>
    </p:spTree>
    <p:extLst>
      <p:ext uri="{BB962C8B-B14F-4D97-AF65-F5344CB8AC3E}">
        <p14:creationId xmlns:p14="http://schemas.microsoft.com/office/powerpoint/2010/main" val="1145021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16730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50E2-5F96-D016-F4BF-F986991B2C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B77AE8-F19C-1391-F595-F22E8F3957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869D38-2A12-89D2-DF8C-F1B5F1110849}"/>
              </a:ext>
            </a:extLst>
          </p:cNvPr>
          <p:cNvSpPr>
            <a:spLocks noGrp="1"/>
          </p:cNvSpPr>
          <p:nvPr>
            <p:ph type="dt" sz="half" idx="10"/>
          </p:nvPr>
        </p:nvSpPr>
        <p:spPr/>
        <p:txBody>
          <a:bodyPr/>
          <a:lstStyle/>
          <a:p>
            <a:fld id="{28984D82-9269-4BF7-8556-399EC5205F56}" type="datetimeFigureOut">
              <a:rPr lang="en-US" smtClean="0"/>
              <a:t>4/20/2024</a:t>
            </a:fld>
            <a:endParaRPr lang="en-US"/>
          </a:p>
        </p:txBody>
      </p:sp>
      <p:sp>
        <p:nvSpPr>
          <p:cNvPr id="5" name="Footer Placeholder 4">
            <a:extLst>
              <a:ext uri="{FF2B5EF4-FFF2-40B4-BE49-F238E27FC236}">
                <a16:creationId xmlns:a16="http://schemas.microsoft.com/office/drawing/2014/main" id="{4FB1263A-9DE2-7DF5-274A-434125B98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97A77-21C7-BFF0-4AEE-477D0E76E74A}"/>
              </a:ext>
            </a:extLst>
          </p:cNvPr>
          <p:cNvSpPr>
            <a:spLocks noGrp="1"/>
          </p:cNvSpPr>
          <p:nvPr>
            <p:ph type="sldNum" sz="quarter" idx="12"/>
          </p:nvPr>
        </p:nvSpPr>
        <p:spPr/>
        <p:txBody>
          <a:bodyPr/>
          <a:lstStyle/>
          <a:p>
            <a:fld id="{DE830FBA-C7A4-474B-B58F-005CC358A05C}" type="slidenum">
              <a:rPr lang="en-US" smtClean="0"/>
              <a:t>‹#›</a:t>
            </a:fld>
            <a:endParaRPr lang="en-US"/>
          </a:p>
        </p:txBody>
      </p:sp>
    </p:spTree>
    <p:extLst>
      <p:ext uri="{BB962C8B-B14F-4D97-AF65-F5344CB8AC3E}">
        <p14:creationId xmlns:p14="http://schemas.microsoft.com/office/powerpoint/2010/main" val="210128624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B5BF7D-38D3-1825-4645-6F6B3034E25F}"/>
              </a:ext>
            </a:extLst>
          </p:cNvPr>
          <p:cNvSpPr>
            <a:spLocks noGrp="1"/>
          </p:cNvSpPr>
          <p:nvPr>
            <p:ph type="dt" sz="half" idx="10"/>
          </p:nvPr>
        </p:nvSpPr>
        <p:spPr/>
        <p:txBody>
          <a:bodyPr/>
          <a:lstStyle/>
          <a:p>
            <a:fld id="{28984D82-9269-4BF7-8556-399EC5205F56}" type="datetimeFigureOut">
              <a:rPr lang="en-US" smtClean="0"/>
              <a:t>4/20/2024</a:t>
            </a:fld>
            <a:endParaRPr lang="en-US"/>
          </a:p>
        </p:txBody>
      </p:sp>
      <p:sp>
        <p:nvSpPr>
          <p:cNvPr id="3" name="Footer Placeholder 2">
            <a:extLst>
              <a:ext uri="{FF2B5EF4-FFF2-40B4-BE49-F238E27FC236}">
                <a16:creationId xmlns:a16="http://schemas.microsoft.com/office/drawing/2014/main" id="{907343D2-1146-A33C-7160-AACF2130EE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FB2C86-1491-A552-45AE-1E41F1291110}"/>
              </a:ext>
            </a:extLst>
          </p:cNvPr>
          <p:cNvSpPr>
            <a:spLocks noGrp="1"/>
          </p:cNvSpPr>
          <p:nvPr>
            <p:ph type="sldNum" sz="quarter" idx="12"/>
          </p:nvPr>
        </p:nvSpPr>
        <p:spPr/>
        <p:txBody>
          <a:bodyPr/>
          <a:lstStyle/>
          <a:p>
            <a:fld id="{DE830FBA-C7A4-474B-B58F-005CC358A05C}" type="slidenum">
              <a:rPr lang="en-US" smtClean="0"/>
              <a:t>‹#›</a:t>
            </a:fld>
            <a:endParaRPr lang="en-US"/>
          </a:p>
        </p:txBody>
      </p:sp>
    </p:spTree>
    <p:extLst>
      <p:ext uri="{BB962C8B-B14F-4D97-AF65-F5344CB8AC3E}">
        <p14:creationId xmlns:p14="http://schemas.microsoft.com/office/powerpoint/2010/main" val="23359345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2077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402423"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28681" y="4350114"/>
            <a:ext cx="9402423"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39989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2" name="Title 1">
            <a:extLst>
              <a:ext uri="{FF2B5EF4-FFF2-40B4-BE49-F238E27FC236}">
                <a16:creationId xmlns:a16="http://schemas.microsoft.com/office/drawing/2014/main" id="{728D2F6E-0E4D-38E9-4636-35BE02C0ECEB}"/>
              </a:ext>
            </a:extLst>
          </p:cNvPr>
          <p:cNvSpPr>
            <a:spLocks noGrp="1"/>
          </p:cNvSpPr>
          <p:nvPr>
            <p:ph type="title" hasCustomPrompt="1"/>
          </p:nvPr>
        </p:nvSpPr>
        <p:spPr>
          <a:xfrm>
            <a:off x="428681" y="2532448"/>
            <a:ext cx="9402423"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Presentation title </a:t>
            </a:r>
            <a:br>
              <a:rPr lang="en-US"/>
            </a:br>
            <a:r>
              <a:rPr lang="en-US"/>
              <a:t>or event name</a:t>
            </a:r>
          </a:p>
        </p:txBody>
      </p:sp>
      <p:sp>
        <p:nvSpPr>
          <p:cNvPr id="3" name="Text Placeholder 10">
            <a:extLst>
              <a:ext uri="{FF2B5EF4-FFF2-40B4-BE49-F238E27FC236}">
                <a16:creationId xmlns:a16="http://schemas.microsoft.com/office/drawing/2014/main" id="{A0429F6B-C435-17B0-1385-F82CC55ACC0F}"/>
              </a:ext>
            </a:extLst>
          </p:cNvPr>
          <p:cNvSpPr>
            <a:spLocks noGrp="1"/>
          </p:cNvSpPr>
          <p:nvPr>
            <p:ph type="body" sz="quarter" idx="15" hasCustomPrompt="1"/>
          </p:nvPr>
        </p:nvSpPr>
        <p:spPr>
          <a:xfrm>
            <a:off x="428681" y="4350114"/>
            <a:ext cx="9402423"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09377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2" name="Title 1">
            <a:extLst>
              <a:ext uri="{FF2B5EF4-FFF2-40B4-BE49-F238E27FC236}">
                <a16:creationId xmlns:a16="http://schemas.microsoft.com/office/drawing/2014/main" id="{A45CABC2-FCCE-5E17-5B34-C29291650C13}"/>
              </a:ext>
            </a:extLst>
          </p:cNvPr>
          <p:cNvSpPr>
            <a:spLocks noGrp="1"/>
          </p:cNvSpPr>
          <p:nvPr>
            <p:ph type="title" hasCustomPrompt="1"/>
          </p:nvPr>
        </p:nvSpPr>
        <p:spPr>
          <a:xfrm>
            <a:off x="428681" y="2532448"/>
            <a:ext cx="9402423"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Presentation title </a:t>
            </a:r>
            <a:br>
              <a:rPr lang="en-US"/>
            </a:br>
            <a:r>
              <a:rPr lang="en-US"/>
              <a:t>or event name</a:t>
            </a:r>
          </a:p>
        </p:txBody>
      </p:sp>
      <p:sp>
        <p:nvSpPr>
          <p:cNvPr id="3" name="Text Placeholder 10">
            <a:extLst>
              <a:ext uri="{FF2B5EF4-FFF2-40B4-BE49-F238E27FC236}">
                <a16:creationId xmlns:a16="http://schemas.microsoft.com/office/drawing/2014/main" id="{9169776C-1E79-0876-9899-2CD9D5B0F2F4}"/>
              </a:ext>
            </a:extLst>
          </p:cNvPr>
          <p:cNvSpPr>
            <a:spLocks noGrp="1"/>
          </p:cNvSpPr>
          <p:nvPr>
            <p:ph type="body" sz="quarter" idx="15" hasCustomPrompt="1"/>
          </p:nvPr>
        </p:nvSpPr>
        <p:spPr>
          <a:xfrm>
            <a:off x="428681" y="4350114"/>
            <a:ext cx="9402423"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3654929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2" name="Title 1">
            <a:extLst>
              <a:ext uri="{FF2B5EF4-FFF2-40B4-BE49-F238E27FC236}">
                <a16:creationId xmlns:a16="http://schemas.microsoft.com/office/drawing/2014/main" id="{22C0F742-1830-7C50-1873-7AE85645D6F5}"/>
              </a:ext>
            </a:extLst>
          </p:cNvPr>
          <p:cNvSpPr>
            <a:spLocks noGrp="1"/>
          </p:cNvSpPr>
          <p:nvPr>
            <p:ph type="title" hasCustomPrompt="1"/>
          </p:nvPr>
        </p:nvSpPr>
        <p:spPr>
          <a:xfrm>
            <a:off x="428682" y="2532448"/>
            <a:ext cx="4962674"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Presentation title </a:t>
            </a:r>
            <a:br>
              <a:rPr lang="en-US"/>
            </a:br>
            <a:r>
              <a:rPr lang="en-US"/>
              <a:t>or event name</a:t>
            </a:r>
          </a:p>
        </p:txBody>
      </p:sp>
      <p:sp>
        <p:nvSpPr>
          <p:cNvPr id="3" name="Text Placeholder 10">
            <a:extLst>
              <a:ext uri="{FF2B5EF4-FFF2-40B4-BE49-F238E27FC236}">
                <a16:creationId xmlns:a16="http://schemas.microsoft.com/office/drawing/2014/main" id="{810DBAF2-794A-82D9-66E1-6419902EE47B}"/>
              </a:ext>
            </a:extLst>
          </p:cNvPr>
          <p:cNvSpPr>
            <a:spLocks noGrp="1"/>
          </p:cNvSpPr>
          <p:nvPr>
            <p:ph type="body" sz="quarter" idx="15" hasCustomPrompt="1"/>
          </p:nvPr>
        </p:nvSpPr>
        <p:spPr>
          <a:xfrm>
            <a:off x="428682" y="4350114"/>
            <a:ext cx="496267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024371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
        <p:nvSpPr>
          <p:cNvPr id="2" name="Title 1">
            <a:extLst>
              <a:ext uri="{FF2B5EF4-FFF2-40B4-BE49-F238E27FC236}">
                <a16:creationId xmlns:a16="http://schemas.microsoft.com/office/drawing/2014/main" id="{5ED5B55F-C919-A661-2A43-EE2D52F2F189}"/>
              </a:ext>
            </a:extLst>
          </p:cNvPr>
          <p:cNvSpPr>
            <a:spLocks noGrp="1"/>
          </p:cNvSpPr>
          <p:nvPr>
            <p:ph type="title" hasCustomPrompt="1"/>
          </p:nvPr>
        </p:nvSpPr>
        <p:spPr>
          <a:xfrm>
            <a:off x="428682" y="2532448"/>
            <a:ext cx="4962674"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Presentation title </a:t>
            </a:r>
            <a:br>
              <a:rPr lang="en-US"/>
            </a:br>
            <a:r>
              <a:rPr lang="en-US"/>
              <a:t>or event name</a:t>
            </a:r>
          </a:p>
        </p:txBody>
      </p:sp>
      <p:sp>
        <p:nvSpPr>
          <p:cNvPr id="3" name="Text Placeholder 10">
            <a:extLst>
              <a:ext uri="{FF2B5EF4-FFF2-40B4-BE49-F238E27FC236}">
                <a16:creationId xmlns:a16="http://schemas.microsoft.com/office/drawing/2014/main" id="{661643B9-C0A7-97BA-9068-00D0475206AD}"/>
              </a:ext>
            </a:extLst>
          </p:cNvPr>
          <p:cNvSpPr>
            <a:spLocks noGrp="1"/>
          </p:cNvSpPr>
          <p:nvPr>
            <p:ph type="body" sz="quarter" idx="15" hasCustomPrompt="1"/>
          </p:nvPr>
        </p:nvSpPr>
        <p:spPr>
          <a:xfrm>
            <a:off x="428682" y="4350114"/>
            <a:ext cx="496267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6049168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
        <p:nvSpPr>
          <p:cNvPr id="2" name="Title 1">
            <a:extLst>
              <a:ext uri="{FF2B5EF4-FFF2-40B4-BE49-F238E27FC236}">
                <a16:creationId xmlns:a16="http://schemas.microsoft.com/office/drawing/2014/main" id="{D0D15560-EB95-47D1-4F2A-B9EAFFA0FEFB}"/>
              </a:ext>
            </a:extLst>
          </p:cNvPr>
          <p:cNvSpPr>
            <a:spLocks noGrp="1"/>
          </p:cNvSpPr>
          <p:nvPr>
            <p:ph type="title" hasCustomPrompt="1"/>
          </p:nvPr>
        </p:nvSpPr>
        <p:spPr>
          <a:xfrm>
            <a:off x="428682" y="2532448"/>
            <a:ext cx="4962674"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Presentation title </a:t>
            </a:r>
            <a:br>
              <a:rPr lang="en-US"/>
            </a:br>
            <a:r>
              <a:rPr lang="en-US"/>
              <a:t>or event name</a:t>
            </a:r>
          </a:p>
        </p:txBody>
      </p:sp>
      <p:sp>
        <p:nvSpPr>
          <p:cNvPr id="3" name="Text Placeholder 10">
            <a:extLst>
              <a:ext uri="{FF2B5EF4-FFF2-40B4-BE49-F238E27FC236}">
                <a16:creationId xmlns:a16="http://schemas.microsoft.com/office/drawing/2014/main" id="{D616BB96-2E09-4C50-2B95-E6F161C9CBCF}"/>
              </a:ext>
            </a:extLst>
          </p:cNvPr>
          <p:cNvSpPr>
            <a:spLocks noGrp="1"/>
          </p:cNvSpPr>
          <p:nvPr>
            <p:ph type="body" sz="quarter" idx="15" hasCustomPrompt="1"/>
          </p:nvPr>
        </p:nvSpPr>
        <p:spPr>
          <a:xfrm>
            <a:off x="428682" y="4350114"/>
            <a:ext cx="496267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0817586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
        <p:nvSpPr>
          <p:cNvPr id="2" name="Title 1">
            <a:extLst>
              <a:ext uri="{FF2B5EF4-FFF2-40B4-BE49-F238E27FC236}">
                <a16:creationId xmlns:a16="http://schemas.microsoft.com/office/drawing/2014/main" id="{957D42B1-3F9F-06EE-F299-50F7550921E2}"/>
              </a:ext>
            </a:extLst>
          </p:cNvPr>
          <p:cNvSpPr>
            <a:spLocks noGrp="1"/>
          </p:cNvSpPr>
          <p:nvPr>
            <p:ph type="title" hasCustomPrompt="1"/>
          </p:nvPr>
        </p:nvSpPr>
        <p:spPr>
          <a:xfrm>
            <a:off x="428682" y="2532448"/>
            <a:ext cx="4962674"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Presentation title </a:t>
            </a:r>
            <a:br>
              <a:rPr lang="en-US"/>
            </a:br>
            <a:r>
              <a:rPr lang="en-US"/>
              <a:t>or event name</a:t>
            </a:r>
          </a:p>
        </p:txBody>
      </p:sp>
      <p:sp>
        <p:nvSpPr>
          <p:cNvPr id="3" name="Text Placeholder 10">
            <a:extLst>
              <a:ext uri="{FF2B5EF4-FFF2-40B4-BE49-F238E27FC236}">
                <a16:creationId xmlns:a16="http://schemas.microsoft.com/office/drawing/2014/main" id="{1282C851-694B-D5E0-F50A-6B8220BF2234}"/>
              </a:ext>
            </a:extLst>
          </p:cNvPr>
          <p:cNvSpPr>
            <a:spLocks noGrp="1"/>
          </p:cNvSpPr>
          <p:nvPr>
            <p:ph type="body" sz="quarter" idx="15" hasCustomPrompt="1"/>
          </p:nvPr>
        </p:nvSpPr>
        <p:spPr>
          <a:xfrm>
            <a:off x="428682" y="4350114"/>
            <a:ext cx="496267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165702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
        <p:nvSpPr>
          <p:cNvPr id="2" name="Title 1">
            <a:extLst>
              <a:ext uri="{FF2B5EF4-FFF2-40B4-BE49-F238E27FC236}">
                <a16:creationId xmlns:a16="http://schemas.microsoft.com/office/drawing/2014/main" id="{8DFBA5BE-0B6E-C185-5C9A-7B544163AF59}"/>
              </a:ext>
            </a:extLst>
          </p:cNvPr>
          <p:cNvSpPr>
            <a:spLocks noGrp="1"/>
          </p:cNvSpPr>
          <p:nvPr>
            <p:ph type="title" hasCustomPrompt="1"/>
          </p:nvPr>
        </p:nvSpPr>
        <p:spPr>
          <a:xfrm>
            <a:off x="428682" y="2532448"/>
            <a:ext cx="4962674"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Presentation title </a:t>
            </a:r>
            <a:br>
              <a:rPr lang="en-US"/>
            </a:br>
            <a:r>
              <a:rPr lang="en-US"/>
              <a:t>or event name</a:t>
            </a:r>
          </a:p>
        </p:txBody>
      </p:sp>
      <p:sp>
        <p:nvSpPr>
          <p:cNvPr id="3" name="Text Placeholder 10">
            <a:extLst>
              <a:ext uri="{FF2B5EF4-FFF2-40B4-BE49-F238E27FC236}">
                <a16:creationId xmlns:a16="http://schemas.microsoft.com/office/drawing/2014/main" id="{5D2B6F9C-B354-EC69-8A26-433E0459BDD7}"/>
              </a:ext>
            </a:extLst>
          </p:cNvPr>
          <p:cNvSpPr>
            <a:spLocks noGrp="1"/>
          </p:cNvSpPr>
          <p:nvPr>
            <p:ph type="body" sz="quarter" idx="15" hasCustomPrompt="1"/>
          </p:nvPr>
        </p:nvSpPr>
        <p:spPr>
          <a:xfrm>
            <a:off x="428682" y="4350114"/>
            <a:ext cx="496267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27609914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
        <p:nvSpPr>
          <p:cNvPr id="2" name="Title 1">
            <a:extLst>
              <a:ext uri="{FF2B5EF4-FFF2-40B4-BE49-F238E27FC236}">
                <a16:creationId xmlns:a16="http://schemas.microsoft.com/office/drawing/2014/main" id="{836F05D8-8CBF-C581-3FD2-B2A557876409}"/>
              </a:ext>
            </a:extLst>
          </p:cNvPr>
          <p:cNvSpPr>
            <a:spLocks noGrp="1"/>
          </p:cNvSpPr>
          <p:nvPr>
            <p:ph type="title" hasCustomPrompt="1"/>
          </p:nvPr>
        </p:nvSpPr>
        <p:spPr>
          <a:xfrm>
            <a:off x="428682" y="2532448"/>
            <a:ext cx="4962674"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Presentation title </a:t>
            </a:r>
            <a:br>
              <a:rPr lang="en-US"/>
            </a:br>
            <a:r>
              <a:rPr lang="en-US"/>
              <a:t>or event name</a:t>
            </a:r>
          </a:p>
        </p:txBody>
      </p:sp>
      <p:sp>
        <p:nvSpPr>
          <p:cNvPr id="3" name="Text Placeholder 10">
            <a:extLst>
              <a:ext uri="{FF2B5EF4-FFF2-40B4-BE49-F238E27FC236}">
                <a16:creationId xmlns:a16="http://schemas.microsoft.com/office/drawing/2014/main" id="{F7B32D68-D221-45AC-A3FD-1F095DC6C2D4}"/>
              </a:ext>
            </a:extLst>
          </p:cNvPr>
          <p:cNvSpPr>
            <a:spLocks noGrp="1"/>
          </p:cNvSpPr>
          <p:nvPr>
            <p:ph type="body" sz="quarter" idx="15" hasCustomPrompt="1"/>
          </p:nvPr>
        </p:nvSpPr>
        <p:spPr>
          <a:xfrm>
            <a:off x="428682" y="4350114"/>
            <a:ext cx="496267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0384205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5" r="-1"/>
          <a:stretch/>
        </p:blipFill>
        <p:spPr>
          <a:xfrm>
            <a:off x="6245405" y="0"/>
            <a:ext cx="5946595" cy="6858000"/>
          </a:xfrm>
          <a:prstGeom prst="rect">
            <a:avLst/>
          </a:prstGeom>
        </p:spPr>
      </p:pic>
      <p:sp>
        <p:nvSpPr>
          <p:cNvPr id="2" name="Title 1">
            <a:extLst>
              <a:ext uri="{FF2B5EF4-FFF2-40B4-BE49-F238E27FC236}">
                <a16:creationId xmlns:a16="http://schemas.microsoft.com/office/drawing/2014/main" id="{F16ABB02-606B-B696-0CC8-A75F6DE93542}"/>
              </a:ext>
            </a:extLst>
          </p:cNvPr>
          <p:cNvSpPr>
            <a:spLocks noGrp="1"/>
          </p:cNvSpPr>
          <p:nvPr>
            <p:ph type="title" hasCustomPrompt="1"/>
          </p:nvPr>
        </p:nvSpPr>
        <p:spPr>
          <a:xfrm>
            <a:off x="428682" y="2532448"/>
            <a:ext cx="4962674"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Presentation title </a:t>
            </a:r>
            <a:br>
              <a:rPr lang="en-US"/>
            </a:br>
            <a:r>
              <a:rPr lang="en-US"/>
              <a:t>or event name</a:t>
            </a:r>
          </a:p>
        </p:txBody>
      </p:sp>
      <p:sp>
        <p:nvSpPr>
          <p:cNvPr id="3" name="Text Placeholder 10">
            <a:extLst>
              <a:ext uri="{FF2B5EF4-FFF2-40B4-BE49-F238E27FC236}">
                <a16:creationId xmlns:a16="http://schemas.microsoft.com/office/drawing/2014/main" id="{127152A2-338D-6509-F6CA-1E963FF60DC9}"/>
              </a:ext>
            </a:extLst>
          </p:cNvPr>
          <p:cNvSpPr>
            <a:spLocks noGrp="1"/>
          </p:cNvSpPr>
          <p:nvPr>
            <p:ph type="body" sz="quarter" idx="15" hasCustomPrompt="1"/>
          </p:nvPr>
        </p:nvSpPr>
        <p:spPr>
          <a:xfrm>
            <a:off x="428682" y="4350114"/>
            <a:ext cx="496267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971068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5" r="-1"/>
          <a:stretch/>
        </p:blipFill>
        <p:spPr>
          <a:xfrm>
            <a:off x="6245405" y="0"/>
            <a:ext cx="5946595" cy="6858000"/>
          </a:xfrm>
          <a:prstGeom prst="rect">
            <a:avLst/>
          </a:prstGeom>
        </p:spPr>
      </p:pic>
      <p:sp>
        <p:nvSpPr>
          <p:cNvPr id="3" name="Title 1">
            <a:extLst>
              <a:ext uri="{FF2B5EF4-FFF2-40B4-BE49-F238E27FC236}">
                <a16:creationId xmlns:a16="http://schemas.microsoft.com/office/drawing/2014/main" id="{86A9B63F-7697-3E2B-1603-2207F77184CD}"/>
              </a:ext>
            </a:extLst>
          </p:cNvPr>
          <p:cNvSpPr>
            <a:spLocks noGrp="1"/>
          </p:cNvSpPr>
          <p:nvPr>
            <p:ph type="title" hasCustomPrompt="1"/>
          </p:nvPr>
        </p:nvSpPr>
        <p:spPr>
          <a:xfrm>
            <a:off x="428682" y="2532448"/>
            <a:ext cx="4962674"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Presentation title </a:t>
            </a:r>
            <a:br>
              <a:rPr lang="en-US"/>
            </a:br>
            <a:r>
              <a:rPr lang="en-US"/>
              <a:t>or event name</a:t>
            </a:r>
          </a:p>
        </p:txBody>
      </p:sp>
      <p:sp>
        <p:nvSpPr>
          <p:cNvPr id="7" name="Text Placeholder 10">
            <a:extLst>
              <a:ext uri="{FF2B5EF4-FFF2-40B4-BE49-F238E27FC236}">
                <a16:creationId xmlns:a16="http://schemas.microsoft.com/office/drawing/2014/main" id="{E7EDA11C-B74A-0D93-2793-8587DBE828F5}"/>
              </a:ext>
            </a:extLst>
          </p:cNvPr>
          <p:cNvSpPr>
            <a:spLocks noGrp="1"/>
          </p:cNvSpPr>
          <p:nvPr>
            <p:ph type="body" sz="quarter" idx="15" hasCustomPrompt="1"/>
          </p:nvPr>
        </p:nvSpPr>
        <p:spPr>
          <a:xfrm>
            <a:off x="428682" y="4350114"/>
            <a:ext cx="496267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9860408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55" r="-1"/>
          <a:stretch/>
        </p:blipFill>
        <p:spPr>
          <a:xfrm>
            <a:off x="6245405" y="0"/>
            <a:ext cx="5946595"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3" name="Title 1">
            <a:extLst>
              <a:ext uri="{FF2B5EF4-FFF2-40B4-BE49-F238E27FC236}">
                <a16:creationId xmlns:a16="http://schemas.microsoft.com/office/drawing/2014/main" id="{31B64C8B-40EC-8A4C-E8CD-1A183005FC63}"/>
              </a:ext>
            </a:extLst>
          </p:cNvPr>
          <p:cNvSpPr>
            <a:spLocks noGrp="1"/>
          </p:cNvSpPr>
          <p:nvPr>
            <p:ph type="title" hasCustomPrompt="1"/>
          </p:nvPr>
        </p:nvSpPr>
        <p:spPr>
          <a:xfrm>
            <a:off x="428682" y="2532448"/>
            <a:ext cx="4962674"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Presentation title </a:t>
            </a:r>
            <a:br>
              <a:rPr lang="en-US"/>
            </a:br>
            <a:r>
              <a:rPr lang="en-US"/>
              <a:t>or event name</a:t>
            </a:r>
          </a:p>
        </p:txBody>
      </p:sp>
      <p:sp>
        <p:nvSpPr>
          <p:cNvPr id="7" name="Text Placeholder 10">
            <a:extLst>
              <a:ext uri="{FF2B5EF4-FFF2-40B4-BE49-F238E27FC236}">
                <a16:creationId xmlns:a16="http://schemas.microsoft.com/office/drawing/2014/main" id="{5B6A11A8-3B43-A66A-BE56-1E0E955CAE45}"/>
              </a:ext>
            </a:extLst>
          </p:cNvPr>
          <p:cNvSpPr>
            <a:spLocks noGrp="1"/>
          </p:cNvSpPr>
          <p:nvPr>
            <p:ph type="body" sz="quarter" idx="15" hasCustomPrompt="1"/>
          </p:nvPr>
        </p:nvSpPr>
        <p:spPr>
          <a:xfrm>
            <a:off x="428682" y="4350114"/>
            <a:ext cx="496267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0409727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18644" y="1831805"/>
            <a:ext cx="5579310" cy="2668077"/>
          </a:xfrm>
          <a:prstGeom prst="rect">
            <a:avLst/>
          </a:prstGeom>
          <a:noFill/>
        </p:spPr>
        <p:txBody>
          <a:bodyPr vert="horz" wrap="square" lIns="0" tIns="0" rIns="0" bIns="0" rtlCol="0" anchor="t" anchorCtr="0">
            <a:noAutofit/>
          </a:bodyPr>
          <a:lstStyle>
            <a:lvl1pPr>
              <a:defRPr lang="en-US" sz="3529"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75515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10" name="Text Box 3">
            <a:extLst>
              <a:ext uri="{FF2B5EF4-FFF2-40B4-BE49-F238E27FC236}">
                <a16:creationId xmlns:a16="http://schemas.microsoft.com/office/drawing/2014/main" id="{018BB614-B79F-F8E2-AE01-3D8C0C558577}"/>
              </a:ext>
            </a:extLst>
          </p:cNvPr>
          <p:cNvSpPr txBox="1">
            <a:spLocks noChangeArrowheads="1"/>
          </p:cNvSpPr>
          <p:nvPr/>
        </p:nvSpPr>
        <p:spPr bwMode="blackWhite">
          <a:xfrm>
            <a:off x="418643" y="6417507"/>
            <a:ext cx="11354714"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44737102"/>
      </p:ext>
    </p:extLst>
  </p:cSld>
  <p:clrMapOvr>
    <a:masterClrMapping/>
  </p:clrMapOvr>
  <p:transition>
    <p:fade/>
  </p:transition>
  <p:extLst>
    <p:ext uri="{DCECCB84-F9BA-43D5-87BE-67443E8EF086}">
      <p15:sldGuideLst xmlns:p15="http://schemas.microsoft.com/office/powerpoint/2012/main">
        <p15:guide id="1" orient="horz" pos="105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with text an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5" y="620428"/>
            <a:ext cx="5005038"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3" name="Rectangle 2">
            <a:extLst>
              <a:ext uri="{FF2B5EF4-FFF2-40B4-BE49-F238E27FC236}">
                <a16:creationId xmlns:a16="http://schemas.microsoft.com/office/drawing/2014/main" id="{8694ED39-26FE-48D8-FA5F-D946F27EFB6C}"/>
              </a:ext>
            </a:extLst>
          </p:cNvPr>
          <p:cNvSpPr/>
          <p:nvPr/>
        </p:nvSpPr>
        <p:spPr bwMode="auto">
          <a:xfrm>
            <a:off x="6403945" y="0"/>
            <a:ext cx="578805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EDA3B1FA-9D7F-24A4-2619-57700AA917B4}"/>
              </a:ext>
            </a:extLst>
          </p:cNvPr>
          <p:cNvSpPr>
            <a:spLocks noGrp="1"/>
          </p:cNvSpPr>
          <p:nvPr>
            <p:ph type="body" sz="quarter" idx="10"/>
          </p:nvPr>
        </p:nvSpPr>
        <p:spPr>
          <a:xfrm>
            <a:off x="418644" y="1635896"/>
            <a:ext cx="5005039" cy="4221266"/>
          </a:xfrm>
        </p:spPr>
        <p:txBody>
          <a:bodyPr lIns="0" tIns="0" rIns="0" bIns="0">
            <a:noAutofit/>
          </a:bodyPr>
          <a:lstStyle>
            <a:lvl1pPr>
              <a:spcAft>
                <a:spcPts val="1176"/>
              </a:spcAft>
              <a:defRPr sz="1568" spc="0">
                <a:solidFill>
                  <a:schemeClr val="tx1"/>
                </a:solidFill>
                <a:latin typeface="+mn-lt"/>
              </a:defRPr>
            </a:lvl1pPr>
            <a:lvl2pPr>
              <a:spcAft>
                <a:spcPts val="1176"/>
              </a:spcAft>
              <a:defRPr sz="1568" spc="0">
                <a:solidFill>
                  <a:schemeClr val="tx1"/>
                </a:solidFill>
                <a:latin typeface="+mn-lt"/>
              </a:defRPr>
            </a:lvl2pPr>
            <a:lvl3pPr>
              <a:spcAft>
                <a:spcPts val="1176"/>
              </a:spcAft>
              <a:defRPr sz="1568" spc="0">
                <a:solidFill>
                  <a:schemeClr val="tx1"/>
                </a:solidFill>
                <a:latin typeface="+mn-lt"/>
              </a:defRPr>
            </a:lvl3pPr>
            <a:lvl4pPr>
              <a:spcAft>
                <a:spcPts val="1176"/>
              </a:spcAft>
              <a:defRPr sz="1568" spc="0">
                <a:solidFill>
                  <a:schemeClr val="tx1"/>
                </a:solidFill>
                <a:latin typeface="+mn-lt"/>
              </a:defRPr>
            </a:lvl4pPr>
            <a:lvl5pP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Box 3">
            <a:extLst>
              <a:ext uri="{FF2B5EF4-FFF2-40B4-BE49-F238E27FC236}">
                <a16:creationId xmlns:a16="http://schemas.microsoft.com/office/drawing/2014/main" id="{D516FA81-20FD-8B36-039E-0F320639B490}"/>
              </a:ext>
            </a:extLst>
          </p:cNvPr>
          <p:cNvSpPr txBox="1">
            <a:spLocks noChangeArrowheads="1"/>
          </p:cNvSpPr>
          <p:nvPr/>
        </p:nvSpPr>
        <p:spPr bwMode="blackWhite">
          <a:xfrm>
            <a:off x="418643" y="6417507"/>
            <a:ext cx="11354714"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5" name="Isosceles Triangle 4">
            <a:extLst>
              <a:ext uri="{FF2B5EF4-FFF2-40B4-BE49-F238E27FC236}">
                <a16:creationId xmlns:a16="http://schemas.microsoft.com/office/drawing/2014/main" id="{821E3026-EA5F-365E-614C-2A32E8366854}"/>
              </a:ext>
            </a:extLst>
          </p:cNvPr>
          <p:cNvSpPr/>
          <p:nvPr/>
        </p:nvSpPr>
        <p:spPr bwMode="auto">
          <a:xfrm>
            <a:off x="5423682" y="0"/>
            <a:ext cx="2196993" cy="6858000"/>
          </a:xfrm>
          <a:prstGeom prst="triangle">
            <a:avLst>
              <a:gd name="adj" fmla="val 44509"/>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1721761"/>
      </p:ext>
    </p:extLst>
  </p:cSld>
  <p:clrMapOvr>
    <a:masterClrMapping/>
  </p:clrMapOvr>
  <p:transition>
    <p:fade/>
  </p:transition>
  <p:extLst>
    <p:ext uri="{DCECCB84-F9BA-43D5-87BE-67443E8EF086}">
      <p15:sldGuideLst xmlns:p15="http://schemas.microsoft.com/office/powerpoint/2012/main">
        <p15:guide id="1" orient="horz" pos="1051">
          <p15:clr>
            <a:srgbClr val="FBAE40"/>
          </p15:clr>
        </p15:guide>
        <p15:guide id="2" pos="348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863316" y="0"/>
            <a:ext cx="5339578"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l="10617"/>
          <a:stretch/>
        </p:blipFill>
        <p:spPr>
          <a:xfrm>
            <a:off x="6864053" y="0"/>
            <a:ext cx="5339578" cy="6857999"/>
          </a:xfrm>
          <a:prstGeom prst="rect">
            <a:avLst/>
          </a:prstGeom>
        </p:spPr>
      </p:pic>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4" name="Title 1">
            <a:extLst>
              <a:ext uri="{FF2B5EF4-FFF2-40B4-BE49-F238E27FC236}">
                <a16:creationId xmlns:a16="http://schemas.microsoft.com/office/drawing/2014/main" id="{21B9A12C-93A9-BA67-2A60-2EADB2C80FEF}"/>
              </a:ext>
            </a:extLst>
          </p:cNvPr>
          <p:cNvSpPr>
            <a:spLocks noGrp="1"/>
          </p:cNvSpPr>
          <p:nvPr>
            <p:ph type="title" hasCustomPrompt="1"/>
          </p:nvPr>
        </p:nvSpPr>
        <p:spPr>
          <a:xfrm>
            <a:off x="418644" y="620428"/>
            <a:ext cx="5527953"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Photo layout 1</a:t>
            </a:r>
          </a:p>
        </p:txBody>
      </p:sp>
      <p:sp>
        <p:nvSpPr>
          <p:cNvPr id="7" name="Text Placeholder 5">
            <a:extLst>
              <a:ext uri="{FF2B5EF4-FFF2-40B4-BE49-F238E27FC236}">
                <a16:creationId xmlns:a16="http://schemas.microsoft.com/office/drawing/2014/main" id="{21F71A4A-DE15-300D-85DA-55C626A71658}"/>
              </a:ext>
            </a:extLst>
          </p:cNvPr>
          <p:cNvSpPr>
            <a:spLocks noGrp="1"/>
          </p:cNvSpPr>
          <p:nvPr>
            <p:ph type="body" sz="quarter" idx="10"/>
          </p:nvPr>
        </p:nvSpPr>
        <p:spPr>
          <a:xfrm>
            <a:off x="418643" y="1635896"/>
            <a:ext cx="5527953" cy="4221266"/>
          </a:xfrm>
        </p:spPr>
        <p:txBody>
          <a:bodyPr lIns="0" tIns="0" rIns="0" bIns="0">
            <a:noAutofit/>
          </a:bodyPr>
          <a:lstStyle>
            <a:lvl1pPr>
              <a:spcAft>
                <a:spcPts val="1176"/>
              </a:spcAft>
              <a:defRPr sz="1568" spc="0">
                <a:solidFill>
                  <a:schemeClr val="tx1"/>
                </a:solidFill>
                <a:latin typeface="+mn-lt"/>
              </a:defRPr>
            </a:lvl1pPr>
            <a:lvl2pPr>
              <a:spcAft>
                <a:spcPts val="1176"/>
              </a:spcAft>
              <a:defRPr sz="1568" spc="0">
                <a:solidFill>
                  <a:schemeClr val="tx1"/>
                </a:solidFill>
                <a:latin typeface="+mn-lt"/>
              </a:defRPr>
            </a:lvl2pPr>
            <a:lvl3pPr>
              <a:spcAft>
                <a:spcPts val="1176"/>
              </a:spcAft>
              <a:defRPr sz="1568" spc="0">
                <a:solidFill>
                  <a:schemeClr val="tx1"/>
                </a:solidFill>
                <a:latin typeface="+mn-lt"/>
              </a:defRPr>
            </a:lvl3pPr>
            <a:lvl4pPr>
              <a:spcAft>
                <a:spcPts val="1176"/>
              </a:spcAft>
              <a:defRPr sz="1568" spc="0">
                <a:solidFill>
                  <a:schemeClr val="tx1"/>
                </a:solidFill>
                <a:latin typeface="+mn-lt"/>
              </a:defRPr>
            </a:lvl4pPr>
            <a:lvl5pP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9684806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8886"/>
            <a:ext cx="3576735" cy="2340001"/>
          </a:xfrm>
          <a:prstGeom prst="rect">
            <a:avLst/>
          </a:prstGeom>
          <a:solidFill>
            <a:schemeClr val="accent1"/>
          </a:solidFill>
        </p:spPr>
        <p:txBody>
          <a:bodyPr anchor="ctr" anchorCtr="0">
            <a:noAutofit/>
          </a:bodyPr>
          <a:lstStyle>
            <a:lvl1pPr algn="ctr">
              <a:defRPr>
                <a:solidFill>
                  <a:schemeClr val="tx2"/>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7632" y="2152782"/>
            <a:ext cx="3576735" cy="2340001"/>
          </a:xfrm>
          <a:prstGeom prst="rect">
            <a:avLst/>
          </a:prstGeom>
          <a:solidFill>
            <a:schemeClr val="accent1"/>
          </a:solidFill>
        </p:spPr>
        <p:txBody>
          <a:bodyPr anchor="ctr" anchorCtr="0">
            <a:noAutofit/>
          </a:bodyPr>
          <a:lstStyle>
            <a:lvl1pPr algn="ctr">
              <a:defRPr>
                <a:solidFill>
                  <a:schemeClr val="tx2"/>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96623" y="2158886"/>
            <a:ext cx="3576735" cy="2340001"/>
          </a:xfrm>
          <a:prstGeom prst="rect">
            <a:avLst/>
          </a:prstGeom>
          <a:solidFill>
            <a:schemeClr val="accent1"/>
          </a:solidFill>
        </p:spPr>
        <p:txBody>
          <a:bodyPr anchor="ctr" anchorCtr="0">
            <a:noAutofit/>
          </a:bodyPr>
          <a:lstStyle>
            <a:lvl1pPr algn="ctr">
              <a:defRPr>
                <a:solidFill>
                  <a:schemeClr val="tx2"/>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 name="Text Placeholder 5">
            <a:extLst>
              <a:ext uri="{FF2B5EF4-FFF2-40B4-BE49-F238E27FC236}">
                <a16:creationId xmlns:a16="http://schemas.microsoft.com/office/drawing/2014/main" id="{D45A4873-7E75-B264-4ACA-F4CC2F0D9834}"/>
              </a:ext>
            </a:extLst>
          </p:cNvPr>
          <p:cNvSpPr>
            <a:spLocks noGrp="1"/>
          </p:cNvSpPr>
          <p:nvPr>
            <p:ph type="body" sz="quarter" idx="10" hasCustomPrompt="1"/>
          </p:nvPr>
        </p:nvSpPr>
        <p:spPr>
          <a:xfrm>
            <a:off x="418644" y="4699116"/>
            <a:ext cx="3577918" cy="1448670"/>
          </a:xfrm>
        </p:spPr>
        <p:txBody>
          <a:bodyPr lIns="0" tIns="0" rIns="0" bIns="0">
            <a:noAutofit/>
          </a:bodyPr>
          <a:lstStyle>
            <a:lvl1pPr>
              <a:spcAft>
                <a:spcPts val="1176"/>
              </a:spcAft>
              <a:defRPr sz="1568" spc="0">
                <a:solidFill>
                  <a:schemeClr val="tx1"/>
                </a:solidFill>
                <a:latin typeface="+mn-lt"/>
              </a:defRPr>
            </a:lvl1pPr>
            <a:lvl2pPr>
              <a:spcAft>
                <a:spcPts val="1176"/>
              </a:spcAft>
              <a:defRPr sz="1568" spc="0">
                <a:solidFill>
                  <a:schemeClr val="tx1"/>
                </a:solidFill>
                <a:latin typeface="+mn-lt"/>
              </a:defRPr>
            </a:lvl2pPr>
            <a:lvl3pPr>
              <a:spcAft>
                <a:spcPts val="1176"/>
              </a:spcAft>
              <a:defRPr sz="1568" spc="0">
                <a:solidFill>
                  <a:schemeClr val="tx1"/>
                </a:solidFill>
                <a:latin typeface="+mn-lt"/>
              </a:defRPr>
            </a:lvl3pPr>
            <a:lvl4pPr>
              <a:spcAft>
                <a:spcPts val="1176"/>
              </a:spcAft>
              <a:defRPr sz="1568" spc="0">
                <a:solidFill>
                  <a:schemeClr val="tx1"/>
                </a:solidFill>
                <a:latin typeface="+mn-lt"/>
              </a:defRPr>
            </a:lvl4pPr>
            <a:lvl5pPr>
              <a:defRPr sz="1568">
                <a:solidFill>
                  <a:schemeClr val="tx1"/>
                </a:solidFill>
                <a:latin typeface="+mn-lt"/>
              </a:defRPr>
            </a:lvl5pPr>
          </a:lstStyle>
          <a:p>
            <a:pPr lvl="0"/>
            <a:r>
              <a:rPr lang="en-US"/>
              <a:t>Lorem ipsum dolor sit </a:t>
            </a:r>
            <a:r>
              <a:rPr lang="en-US" err="1"/>
              <a:t>amet</a:t>
            </a:r>
            <a:endParaRPr lang="en-US"/>
          </a:p>
        </p:txBody>
      </p:sp>
      <p:sp>
        <p:nvSpPr>
          <p:cNvPr id="6" name="Text Placeholder 5">
            <a:extLst>
              <a:ext uri="{FF2B5EF4-FFF2-40B4-BE49-F238E27FC236}">
                <a16:creationId xmlns:a16="http://schemas.microsoft.com/office/drawing/2014/main" id="{B6AE71E9-D7F5-FFE9-FEE0-18F266608518}"/>
              </a:ext>
            </a:extLst>
          </p:cNvPr>
          <p:cNvSpPr>
            <a:spLocks noGrp="1"/>
          </p:cNvSpPr>
          <p:nvPr>
            <p:ph type="body" sz="quarter" idx="17" hasCustomPrompt="1"/>
          </p:nvPr>
        </p:nvSpPr>
        <p:spPr>
          <a:xfrm>
            <a:off x="4307041" y="4699116"/>
            <a:ext cx="3577918" cy="1448670"/>
          </a:xfrm>
        </p:spPr>
        <p:txBody>
          <a:bodyPr lIns="0" tIns="0" rIns="0" bIns="0">
            <a:noAutofit/>
          </a:bodyPr>
          <a:lstStyle>
            <a:lvl1pPr>
              <a:spcAft>
                <a:spcPts val="1176"/>
              </a:spcAft>
              <a:defRPr sz="1568" spc="0">
                <a:solidFill>
                  <a:schemeClr val="tx1"/>
                </a:solidFill>
                <a:latin typeface="+mn-lt"/>
              </a:defRPr>
            </a:lvl1pPr>
            <a:lvl2pPr>
              <a:spcAft>
                <a:spcPts val="1176"/>
              </a:spcAft>
              <a:defRPr sz="1568" spc="0">
                <a:solidFill>
                  <a:schemeClr val="tx1"/>
                </a:solidFill>
                <a:latin typeface="+mn-lt"/>
              </a:defRPr>
            </a:lvl2pPr>
            <a:lvl3pPr>
              <a:spcAft>
                <a:spcPts val="1176"/>
              </a:spcAft>
              <a:defRPr sz="1568" spc="0">
                <a:solidFill>
                  <a:schemeClr val="tx1"/>
                </a:solidFill>
                <a:latin typeface="+mn-lt"/>
              </a:defRPr>
            </a:lvl3pPr>
            <a:lvl4pPr>
              <a:spcAft>
                <a:spcPts val="1176"/>
              </a:spcAft>
              <a:defRPr sz="1568" spc="0">
                <a:solidFill>
                  <a:schemeClr val="tx1"/>
                </a:solidFill>
                <a:latin typeface="+mn-lt"/>
              </a:defRPr>
            </a:lvl4pPr>
            <a:lvl5pPr>
              <a:defRPr sz="1568">
                <a:solidFill>
                  <a:schemeClr val="tx1"/>
                </a:solidFill>
                <a:latin typeface="+mn-lt"/>
              </a:defRPr>
            </a:lvl5pPr>
          </a:lstStyle>
          <a:p>
            <a:pPr lvl="0"/>
            <a:r>
              <a:rPr lang="en-US"/>
              <a:t>Lorem ipsum dolor sit </a:t>
            </a:r>
            <a:r>
              <a:rPr lang="en-US" err="1"/>
              <a:t>amet</a:t>
            </a:r>
            <a:endParaRPr lang="en-US"/>
          </a:p>
        </p:txBody>
      </p:sp>
      <p:sp>
        <p:nvSpPr>
          <p:cNvPr id="8" name="Text Placeholder 5">
            <a:extLst>
              <a:ext uri="{FF2B5EF4-FFF2-40B4-BE49-F238E27FC236}">
                <a16:creationId xmlns:a16="http://schemas.microsoft.com/office/drawing/2014/main" id="{837C44EA-55C4-C9CC-F8EF-BF446CE5B480}"/>
              </a:ext>
            </a:extLst>
          </p:cNvPr>
          <p:cNvSpPr>
            <a:spLocks noGrp="1"/>
          </p:cNvSpPr>
          <p:nvPr>
            <p:ph type="body" sz="quarter" idx="18" hasCustomPrompt="1"/>
          </p:nvPr>
        </p:nvSpPr>
        <p:spPr>
          <a:xfrm>
            <a:off x="8195440" y="4699116"/>
            <a:ext cx="3577918" cy="1448670"/>
          </a:xfrm>
        </p:spPr>
        <p:txBody>
          <a:bodyPr lIns="0" tIns="0" rIns="0" bIns="0">
            <a:noAutofit/>
          </a:bodyPr>
          <a:lstStyle>
            <a:lvl1pPr>
              <a:spcAft>
                <a:spcPts val="1176"/>
              </a:spcAft>
              <a:defRPr sz="1568" spc="0">
                <a:solidFill>
                  <a:schemeClr val="tx1"/>
                </a:solidFill>
                <a:latin typeface="+mn-lt"/>
              </a:defRPr>
            </a:lvl1pPr>
            <a:lvl2pPr>
              <a:spcAft>
                <a:spcPts val="1176"/>
              </a:spcAft>
              <a:defRPr sz="1568" spc="0">
                <a:solidFill>
                  <a:schemeClr val="tx1"/>
                </a:solidFill>
                <a:latin typeface="+mn-lt"/>
              </a:defRPr>
            </a:lvl2pPr>
            <a:lvl3pPr>
              <a:spcAft>
                <a:spcPts val="1176"/>
              </a:spcAft>
              <a:defRPr sz="1568" spc="0">
                <a:solidFill>
                  <a:schemeClr val="tx1"/>
                </a:solidFill>
                <a:latin typeface="+mn-lt"/>
              </a:defRPr>
            </a:lvl3pPr>
            <a:lvl4pPr>
              <a:spcAft>
                <a:spcPts val="1176"/>
              </a:spcAft>
              <a:defRPr sz="1568" spc="0">
                <a:solidFill>
                  <a:schemeClr val="tx1"/>
                </a:solidFill>
                <a:latin typeface="+mn-lt"/>
              </a:defRPr>
            </a:lvl4pPr>
            <a:lvl5pPr>
              <a:defRPr sz="1568">
                <a:solidFill>
                  <a:schemeClr val="tx1"/>
                </a:solidFill>
                <a:latin typeface="+mn-lt"/>
              </a:defRPr>
            </a:lvl5pPr>
          </a:lstStyle>
          <a:p>
            <a:pPr lvl="0"/>
            <a:r>
              <a:rPr lang="en-US"/>
              <a:t>Lorem ipsum dolor sit </a:t>
            </a:r>
            <a:r>
              <a:rPr lang="en-US" err="1"/>
              <a:t>amet</a:t>
            </a:r>
            <a:endParaRPr lang="en-US"/>
          </a:p>
        </p:txBody>
      </p:sp>
    </p:spTree>
    <p:extLst>
      <p:ext uri="{BB962C8B-B14F-4D97-AF65-F5344CB8AC3E}">
        <p14:creationId xmlns:p14="http://schemas.microsoft.com/office/powerpoint/2010/main" val="6821170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3E5C991-6CCC-88F7-6B6F-6250ED0EB857}"/>
              </a:ext>
            </a:extLst>
          </p:cNvPr>
          <p:cNvSpPr>
            <a:spLocks noGrp="1"/>
          </p:cNvSpPr>
          <p:nvPr>
            <p:ph type="title" hasCustomPrompt="1"/>
          </p:nvPr>
        </p:nvSpPr>
        <p:spPr>
          <a:xfrm>
            <a:off x="418644" y="3227432"/>
            <a:ext cx="3884508"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Device layout 1</a:t>
            </a:r>
          </a:p>
        </p:txBody>
      </p:sp>
      <p:sp>
        <p:nvSpPr>
          <p:cNvPr id="4" name="Text Box 3">
            <a:extLst>
              <a:ext uri="{FF2B5EF4-FFF2-40B4-BE49-F238E27FC236}">
                <a16:creationId xmlns:a16="http://schemas.microsoft.com/office/drawing/2014/main" id="{3939EEC4-8835-468D-F6D9-EA13B633516A}"/>
              </a:ext>
            </a:extLst>
          </p:cNvPr>
          <p:cNvSpPr txBox="1">
            <a:spLocks noChangeArrowheads="1"/>
          </p:cNvSpPr>
          <p:nvPr/>
        </p:nvSpPr>
        <p:spPr bwMode="blackWhite">
          <a:xfrm>
            <a:off x="418643" y="6417507"/>
            <a:ext cx="11354714"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pic>
        <p:nvPicPr>
          <p:cNvPr id="2" name="Picture 1">
            <a:extLst>
              <a:ext uri="{FF2B5EF4-FFF2-40B4-BE49-F238E27FC236}">
                <a16:creationId xmlns:a16="http://schemas.microsoft.com/office/drawing/2014/main" id="{A2FAE109-DFA7-4D81-A2BB-E0E14EDF58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5" name="Picture Placeholder 11">
            <a:extLst>
              <a:ext uri="{FF2B5EF4-FFF2-40B4-BE49-F238E27FC236}">
                <a16:creationId xmlns:a16="http://schemas.microsoft.com/office/drawing/2014/main" id="{BECC79B0-3B69-9953-BBB5-AACB317AE403}"/>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49763571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3E5C991-6CCC-88F7-6B6F-6250ED0EB857}"/>
              </a:ext>
            </a:extLst>
          </p:cNvPr>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Device layout 2</a:t>
            </a:r>
          </a:p>
        </p:txBody>
      </p:sp>
      <p:sp>
        <p:nvSpPr>
          <p:cNvPr id="4" name="Text Box 3">
            <a:extLst>
              <a:ext uri="{FF2B5EF4-FFF2-40B4-BE49-F238E27FC236}">
                <a16:creationId xmlns:a16="http://schemas.microsoft.com/office/drawing/2014/main" id="{3939EEC4-8835-468D-F6D9-EA13B633516A}"/>
              </a:ext>
            </a:extLst>
          </p:cNvPr>
          <p:cNvSpPr txBox="1">
            <a:spLocks noChangeArrowheads="1"/>
          </p:cNvSpPr>
          <p:nvPr/>
        </p:nvSpPr>
        <p:spPr bwMode="blackWhite">
          <a:xfrm>
            <a:off x="418643" y="6417507"/>
            <a:ext cx="11354714"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pic>
        <p:nvPicPr>
          <p:cNvPr id="2" name="Picture 1">
            <a:extLst>
              <a:ext uri="{FF2B5EF4-FFF2-40B4-BE49-F238E27FC236}">
                <a16:creationId xmlns:a16="http://schemas.microsoft.com/office/drawing/2014/main" id="{A2FAE109-DFA7-4D81-A2BB-E0E14EDF58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5" name="Picture Placeholder 11">
            <a:extLst>
              <a:ext uri="{FF2B5EF4-FFF2-40B4-BE49-F238E27FC236}">
                <a16:creationId xmlns:a16="http://schemas.microsoft.com/office/drawing/2014/main" id="{BECC79B0-3B69-9953-BBB5-AACB317AE403}"/>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6" name="Text Placeholder 5">
            <a:extLst>
              <a:ext uri="{FF2B5EF4-FFF2-40B4-BE49-F238E27FC236}">
                <a16:creationId xmlns:a16="http://schemas.microsoft.com/office/drawing/2014/main" id="{E4D02F88-79D9-EC5F-0C1D-B7F84ABACCEE}"/>
              </a:ext>
            </a:extLst>
          </p:cNvPr>
          <p:cNvSpPr>
            <a:spLocks noGrp="1"/>
          </p:cNvSpPr>
          <p:nvPr>
            <p:ph type="body" sz="quarter" idx="10"/>
          </p:nvPr>
        </p:nvSpPr>
        <p:spPr>
          <a:xfrm>
            <a:off x="418643" y="1635896"/>
            <a:ext cx="5229145" cy="4221266"/>
          </a:xfrm>
        </p:spPr>
        <p:txBody>
          <a:bodyPr lIns="0" tIns="0" rIns="0" bIns="0">
            <a:noAutofit/>
          </a:bodyPr>
          <a:lstStyle>
            <a:lvl1pPr>
              <a:spcAft>
                <a:spcPts val="1176"/>
              </a:spcAft>
              <a:defRPr sz="1568" spc="0">
                <a:solidFill>
                  <a:schemeClr val="tx1"/>
                </a:solidFill>
                <a:latin typeface="+mn-lt"/>
              </a:defRPr>
            </a:lvl1pPr>
            <a:lvl2pPr>
              <a:spcAft>
                <a:spcPts val="1176"/>
              </a:spcAft>
              <a:defRPr sz="1568" spc="0">
                <a:solidFill>
                  <a:schemeClr val="tx1"/>
                </a:solidFill>
                <a:latin typeface="+mn-lt"/>
              </a:defRPr>
            </a:lvl2pPr>
            <a:lvl3pPr>
              <a:spcAft>
                <a:spcPts val="1176"/>
              </a:spcAft>
              <a:defRPr sz="1568" spc="0">
                <a:solidFill>
                  <a:schemeClr val="tx1"/>
                </a:solidFill>
                <a:latin typeface="+mn-lt"/>
              </a:defRPr>
            </a:lvl3pPr>
            <a:lvl4pPr>
              <a:spcAft>
                <a:spcPts val="1176"/>
              </a:spcAft>
              <a:defRPr sz="1568" spc="0">
                <a:solidFill>
                  <a:schemeClr val="tx1"/>
                </a:solidFill>
                <a:latin typeface="+mn-lt"/>
              </a:defRPr>
            </a:lvl4pPr>
            <a:lvl5pPr>
              <a:defRPr sz="1568">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86622318"/>
      </p:ext>
    </p:extLst>
  </p:cSld>
  <p:clrMapOvr>
    <a:masterClrMapping/>
  </p:clrMapOvr>
  <p:transition>
    <p:fade/>
  </p:transition>
  <p:extLst>
    <p:ext uri="{DCECCB84-F9BA-43D5-87BE-67443E8EF086}">
      <p15:sldGuideLst xmlns:p15="http://schemas.microsoft.com/office/powerpoint/2012/main">
        <p15:guide id="1" pos="3629">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9108"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50337" y="1599603"/>
            <a:ext cx="7691325"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3" name="Title 1">
            <a:extLst>
              <a:ext uri="{FF2B5EF4-FFF2-40B4-BE49-F238E27FC236}">
                <a16:creationId xmlns:a16="http://schemas.microsoft.com/office/drawing/2014/main" id="{73E5C991-6CCC-88F7-6B6F-6250ED0EB857}"/>
              </a:ext>
            </a:extLst>
          </p:cNvPr>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Device layout 3</a:t>
            </a:r>
          </a:p>
        </p:txBody>
      </p:sp>
      <p:sp>
        <p:nvSpPr>
          <p:cNvPr id="4" name="Text Box 3">
            <a:extLst>
              <a:ext uri="{FF2B5EF4-FFF2-40B4-BE49-F238E27FC236}">
                <a16:creationId xmlns:a16="http://schemas.microsoft.com/office/drawing/2014/main" id="{3939EEC4-8835-468D-F6D9-EA13B633516A}"/>
              </a:ext>
            </a:extLst>
          </p:cNvPr>
          <p:cNvSpPr txBox="1">
            <a:spLocks noChangeArrowheads="1"/>
          </p:cNvSpPr>
          <p:nvPr/>
        </p:nvSpPr>
        <p:spPr bwMode="blackWhite">
          <a:xfrm>
            <a:off x="418643" y="6417507"/>
            <a:ext cx="11354714"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0697763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18644" y="1845277"/>
            <a:ext cx="7470207"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2" name="Text Box 3">
            <a:extLst>
              <a:ext uri="{FF2B5EF4-FFF2-40B4-BE49-F238E27FC236}">
                <a16:creationId xmlns:a16="http://schemas.microsoft.com/office/drawing/2014/main" id="{B25A65AA-8B0A-580E-B567-D57152DE3BEC}"/>
              </a:ext>
            </a:extLst>
          </p:cNvPr>
          <p:cNvSpPr txBox="1">
            <a:spLocks noChangeArrowheads="1"/>
          </p:cNvSpPr>
          <p:nvPr/>
        </p:nvSpPr>
        <p:spPr bwMode="blackWhite">
          <a:xfrm>
            <a:off x="418644" y="6418689"/>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©Microsoft Corporation									                                                                                                                                             Azure </a:t>
            </a:r>
          </a:p>
        </p:txBody>
      </p:sp>
    </p:spTree>
    <p:extLst>
      <p:ext uri="{BB962C8B-B14F-4D97-AF65-F5344CB8AC3E}">
        <p14:creationId xmlns:p14="http://schemas.microsoft.com/office/powerpoint/2010/main" val="169660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2" name="Text Box 3">
            <a:extLst>
              <a:ext uri="{FF2B5EF4-FFF2-40B4-BE49-F238E27FC236}">
                <a16:creationId xmlns:a16="http://schemas.microsoft.com/office/drawing/2014/main" id="{727B13CC-F2B7-766A-B649-44817BAC38BB}"/>
              </a:ext>
            </a:extLst>
          </p:cNvPr>
          <p:cNvSpPr txBox="1">
            <a:spLocks noChangeArrowheads="1"/>
          </p:cNvSpPr>
          <p:nvPr/>
        </p:nvSpPr>
        <p:spPr bwMode="blackWhite">
          <a:xfrm>
            <a:off x="418643" y="6418689"/>
            <a:ext cx="11354714"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©Microsoft Corporation									                                                                                                                                             Azure </a:t>
            </a:r>
          </a:p>
        </p:txBody>
      </p:sp>
    </p:spTree>
    <p:extLst>
      <p:ext uri="{BB962C8B-B14F-4D97-AF65-F5344CB8AC3E}">
        <p14:creationId xmlns:p14="http://schemas.microsoft.com/office/powerpoint/2010/main" val="274826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107132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34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874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4245"/>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24432943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2295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31472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788602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45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8559-FBD7-C8B2-51AC-B512C2B67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94F1F1-2A3D-C827-569F-C2E1CAD8D9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20B381-6E4A-7E32-7E0A-F1A3F9CE5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29492D-0653-7CEC-AB93-886CD6552CF7}"/>
              </a:ext>
            </a:extLst>
          </p:cNvPr>
          <p:cNvSpPr>
            <a:spLocks noGrp="1"/>
          </p:cNvSpPr>
          <p:nvPr>
            <p:ph type="dt" sz="half" idx="10"/>
          </p:nvPr>
        </p:nvSpPr>
        <p:spPr/>
        <p:txBody>
          <a:bodyPr/>
          <a:lstStyle/>
          <a:p>
            <a:fld id="{05309583-C6FE-43AA-9EBE-200280B49EE9}" type="datetimeFigureOut">
              <a:rPr lang="en-US" smtClean="0"/>
              <a:t>4/20/2024</a:t>
            </a:fld>
            <a:endParaRPr lang="en-US"/>
          </a:p>
        </p:txBody>
      </p:sp>
      <p:sp>
        <p:nvSpPr>
          <p:cNvPr id="6" name="Footer Placeholder 5">
            <a:extLst>
              <a:ext uri="{FF2B5EF4-FFF2-40B4-BE49-F238E27FC236}">
                <a16:creationId xmlns:a16="http://schemas.microsoft.com/office/drawing/2014/main" id="{D3690E10-C6CE-47B5-4693-E34EFCDF1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93C60-DD4E-9211-B798-CF3024A2B11A}"/>
              </a:ext>
            </a:extLst>
          </p:cNvPr>
          <p:cNvSpPr>
            <a:spLocks noGrp="1"/>
          </p:cNvSpPr>
          <p:nvPr>
            <p:ph type="sldNum" sz="quarter" idx="12"/>
          </p:nvPr>
        </p:nvSpPr>
        <p:spPr/>
        <p:txBody>
          <a:bodyPr/>
          <a:lstStyle/>
          <a:p>
            <a:fld id="{FC693C48-EFD9-4505-AB82-2A0A03E102C3}" type="slidenum">
              <a:rPr lang="en-US" smtClean="0"/>
              <a:t>‹#›</a:t>
            </a:fld>
            <a:endParaRPr lang="en-US"/>
          </a:p>
        </p:txBody>
      </p:sp>
    </p:spTree>
    <p:extLst>
      <p:ext uri="{BB962C8B-B14F-4D97-AF65-F5344CB8AC3E}">
        <p14:creationId xmlns:p14="http://schemas.microsoft.com/office/powerpoint/2010/main" val="285230606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5671057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77260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394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105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04381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138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29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5328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5007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8559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39250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044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586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526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4549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6719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3967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919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12409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1626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17085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64292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248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51233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30229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17847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97149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84104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70804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07129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79137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6440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643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4401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840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2889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6003322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43465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73031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93712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63657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588037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907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8226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29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999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1707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9571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17615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413155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7357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userDrawn="1"/>
        </p:nvPicPr>
        <p:blipFill rotWithShape="1">
          <a:blip r:embed="rId3"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30385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userDrawn="1"/>
        </p:nvPicPr>
        <p:blipFill rotWithShape="1">
          <a:blip r:embed="rId2" cstate="print">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9AD7-43C2-4800-8E08-8171CD582A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F1879-333C-4584-8AAC-230B24573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98638-1DFD-46E3-B190-65F112784941}"/>
              </a:ext>
            </a:extLst>
          </p:cNvPr>
          <p:cNvSpPr>
            <a:spLocks noGrp="1"/>
          </p:cNvSpPr>
          <p:nvPr>
            <p:ph type="dt" sz="half" idx="10"/>
          </p:nvPr>
        </p:nvSpPr>
        <p:spPr/>
        <p:txBody>
          <a:bodyPr/>
          <a:lstStyle/>
          <a:p>
            <a:fld id="{EED7B140-9E7A-4F75-A98D-CA592B54C8D1}" type="datetimeFigureOut">
              <a:rPr lang="en-US" smtClean="0"/>
              <a:t>4/20/2024</a:t>
            </a:fld>
            <a:endParaRPr lang="en-US"/>
          </a:p>
        </p:txBody>
      </p:sp>
      <p:sp>
        <p:nvSpPr>
          <p:cNvPr id="5" name="Footer Placeholder 4">
            <a:extLst>
              <a:ext uri="{FF2B5EF4-FFF2-40B4-BE49-F238E27FC236}">
                <a16:creationId xmlns:a16="http://schemas.microsoft.com/office/drawing/2014/main" id="{3295AD87-07FB-4DF0-8978-BCF1B2EEE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B03B7-C582-45FA-AB22-B99FBE85A21D}"/>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419235123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BEA9-3445-AD6E-6C21-8A158CB554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1858EC-016F-2944-27B3-4B9FDE70E8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E0653D-EACB-CA78-9817-8BAE5CF9925F}"/>
              </a:ext>
            </a:extLst>
          </p:cNvPr>
          <p:cNvSpPr>
            <a:spLocks noGrp="1"/>
          </p:cNvSpPr>
          <p:nvPr>
            <p:ph type="dt" sz="half" idx="10"/>
          </p:nvPr>
        </p:nvSpPr>
        <p:spPr/>
        <p:txBody>
          <a:bodyPr/>
          <a:lstStyle/>
          <a:p>
            <a:fld id="{2188EE92-05D6-9946-AF15-A98F1AD77E4D}" type="datetimeFigureOut">
              <a:rPr lang="en-US" smtClean="0"/>
              <a:t>4/20/2024</a:t>
            </a:fld>
            <a:endParaRPr lang="en-US"/>
          </a:p>
        </p:txBody>
      </p:sp>
      <p:sp>
        <p:nvSpPr>
          <p:cNvPr id="5" name="Footer Placeholder 4">
            <a:extLst>
              <a:ext uri="{FF2B5EF4-FFF2-40B4-BE49-F238E27FC236}">
                <a16:creationId xmlns:a16="http://schemas.microsoft.com/office/drawing/2014/main" id="{D174BD89-2F1F-73E9-BB2B-956872A85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30F7A-2D00-DBC4-8CD3-F4728BC34417}"/>
              </a:ext>
            </a:extLst>
          </p:cNvPr>
          <p:cNvSpPr>
            <a:spLocks noGrp="1"/>
          </p:cNvSpPr>
          <p:nvPr>
            <p:ph type="sldNum" sz="quarter" idx="12"/>
          </p:nvPr>
        </p:nvSpPr>
        <p:spPr/>
        <p:txBody>
          <a:bodyPr/>
          <a:lstStyle/>
          <a:p>
            <a:fld id="{693F342D-026A-724A-840A-FB7A6B176E04}" type="slidenum">
              <a:rPr lang="en-US" smtClean="0"/>
              <a:t>‹#›</a:t>
            </a:fld>
            <a:endParaRPr lang="en-US"/>
          </a:p>
        </p:txBody>
      </p:sp>
    </p:spTree>
    <p:extLst>
      <p:ext uri="{BB962C8B-B14F-4D97-AF65-F5344CB8AC3E}">
        <p14:creationId xmlns:p14="http://schemas.microsoft.com/office/powerpoint/2010/main" val="3534592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4EF6-6CCF-5B10-2DFE-E32985FB1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50B5F1-6E93-2BC3-4D90-619F0E64EE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ED201-BF65-9F96-6C26-916E746D92B4}"/>
              </a:ext>
            </a:extLst>
          </p:cNvPr>
          <p:cNvSpPr>
            <a:spLocks noGrp="1"/>
          </p:cNvSpPr>
          <p:nvPr>
            <p:ph type="dt" sz="half" idx="10"/>
          </p:nvPr>
        </p:nvSpPr>
        <p:spPr/>
        <p:txBody>
          <a:bodyPr/>
          <a:lstStyle/>
          <a:p>
            <a:fld id="{4989DB04-88B1-4D04-B3B3-3FFF48D8B519}" type="datetimeFigureOut">
              <a:rPr lang="en-US" smtClean="0"/>
              <a:t>4/20/2024</a:t>
            </a:fld>
            <a:endParaRPr lang="en-US"/>
          </a:p>
        </p:txBody>
      </p:sp>
      <p:sp>
        <p:nvSpPr>
          <p:cNvPr id="5" name="Footer Placeholder 4">
            <a:extLst>
              <a:ext uri="{FF2B5EF4-FFF2-40B4-BE49-F238E27FC236}">
                <a16:creationId xmlns:a16="http://schemas.microsoft.com/office/drawing/2014/main" id="{9BB30089-0356-7C5F-3D80-54853BE76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8E3FE-C3C3-5127-0F81-A40DF21B9ACB}"/>
              </a:ext>
            </a:extLst>
          </p:cNvPr>
          <p:cNvSpPr>
            <a:spLocks noGrp="1"/>
          </p:cNvSpPr>
          <p:nvPr>
            <p:ph type="sldNum" sz="quarter" idx="12"/>
          </p:nvPr>
        </p:nvSpPr>
        <p:spPr/>
        <p:txBody>
          <a:bodyPr/>
          <a:lstStyle/>
          <a:p>
            <a:fld id="{4E4DE3F6-FB2D-4596-8CA1-17AA7EA60710}" type="slidenum">
              <a:rPr lang="en-US" smtClean="0"/>
              <a:t>‹#›</a:t>
            </a:fld>
            <a:endParaRPr lang="en-US"/>
          </a:p>
        </p:txBody>
      </p:sp>
    </p:spTree>
    <p:extLst>
      <p:ext uri="{BB962C8B-B14F-4D97-AF65-F5344CB8AC3E}">
        <p14:creationId xmlns:p14="http://schemas.microsoft.com/office/powerpoint/2010/main" val="24495593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8559-FBD7-C8B2-51AC-B512C2B67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94F1F1-2A3D-C827-569F-C2E1CAD8D9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20B381-6E4A-7E32-7E0A-F1A3F9CE5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29492D-0653-7CEC-AB93-886CD6552CF7}"/>
              </a:ext>
            </a:extLst>
          </p:cNvPr>
          <p:cNvSpPr>
            <a:spLocks noGrp="1"/>
          </p:cNvSpPr>
          <p:nvPr>
            <p:ph type="dt" sz="half" idx="10"/>
          </p:nvPr>
        </p:nvSpPr>
        <p:spPr/>
        <p:txBody>
          <a:bodyPr/>
          <a:lstStyle/>
          <a:p>
            <a:fld id="{05309583-C6FE-43AA-9EBE-200280B49EE9}" type="datetimeFigureOut">
              <a:rPr lang="en-US" smtClean="0"/>
              <a:t>4/20/2024</a:t>
            </a:fld>
            <a:endParaRPr lang="en-US"/>
          </a:p>
        </p:txBody>
      </p:sp>
      <p:sp>
        <p:nvSpPr>
          <p:cNvPr id="6" name="Footer Placeholder 5">
            <a:extLst>
              <a:ext uri="{FF2B5EF4-FFF2-40B4-BE49-F238E27FC236}">
                <a16:creationId xmlns:a16="http://schemas.microsoft.com/office/drawing/2014/main" id="{D3690E10-C6CE-47B5-4693-E34EFCDF1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93C60-DD4E-9211-B798-CF3024A2B11A}"/>
              </a:ext>
            </a:extLst>
          </p:cNvPr>
          <p:cNvSpPr>
            <a:spLocks noGrp="1"/>
          </p:cNvSpPr>
          <p:nvPr>
            <p:ph type="sldNum" sz="quarter" idx="12"/>
          </p:nvPr>
        </p:nvSpPr>
        <p:spPr/>
        <p:txBody>
          <a:bodyPr/>
          <a:lstStyle/>
          <a:p>
            <a:fld id="{FC693C48-EFD9-4505-AB82-2A0A03E102C3}" type="slidenum">
              <a:rPr lang="en-US" smtClean="0"/>
              <a:t>‹#›</a:t>
            </a:fld>
            <a:endParaRPr lang="en-US"/>
          </a:p>
        </p:txBody>
      </p:sp>
    </p:spTree>
    <p:extLst>
      <p:ext uri="{BB962C8B-B14F-4D97-AF65-F5344CB8AC3E}">
        <p14:creationId xmlns:p14="http://schemas.microsoft.com/office/powerpoint/2010/main" val="973558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6067918"/>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Dividing Slide.02_Light">
    <p:bg>
      <p:bgPr>
        <a:solidFill>
          <a:srgbClr val="93D2EE"/>
        </a:solidFill>
        <a:effectLst/>
      </p:bgPr>
    </p:bg>
    <p:spTree>
      <p:nvGrpSpPr>
        <p:cNvPr id="1" name=""/>
        <p:cNvGrpSpPr/>
        <p:nvPr/>
      </p:nvGrpSpPr>
      <p:grpSpPr>
        <a:xfrm>
          <a:off x="0" y="0"/>
          <a:ext cx="0" cy="0"/>
          <a:chOff x="0" y="0"/>
          <a:chExt cx="0" cy="0"/>
        </a:xfrm>
      </p:grpSpPr>
      <p:sp>
        <p:nvSpPr>
          <p:cNvPr id="10" name="Decorative - Background Color">
            <a:extLst>
              <a:ext uri="{FF2B5EF4-FFF2-40B4-BE49-F238E27FC236}">
                <a16:creationId xmlns:a16="http://schemas.microsoft.com/office/drawing/2014/main" id="{3E4C0E2E-1020-D91B-4598-CA3ABA2403F2}"/>
              </a:ext>
            </a:extLst>
          </p:cNvPr>
          <p:cNvSpPr/>
          <p:nvPr userDrawn="1"/>
        </p:nvSpPr>
        <p:spPr>
          <a:xfrm>
            <a:off x="0" y="0"/>
            <a:ext cx="10972800" cy="6858000"/>
          </a:xfrm>
          <a:prstGeom prst="rect">
            <a:avLst/>
          </a:prstGeom>
          <a:gradFill>
            <a:gsLst>
              <a:gs pos="92000">
                <a:srgbClr val="E8EFFF">
                  <a:alpha val="0"/>
                </a:srgbClr>
              </a:gs>
              <a:gs pos="59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Decorative - Art">
            <a:extLst>
              <a:ext uri="{FF2B5EF4-FFF2-40B4-BE49-F238E27FC236}">
                <a16:creationId xmlns:a16="http://schemas.microsoft.com/office/drawing/2014/main" id="{6FA9FE19-9618-5E94-9CE1-DAEC4D7F43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204019" y="-2554"/>
            <a:ext cx="10132510" cy="6860554"/>
          </a:xfrm>
          <a:prstGeom prst="rect">
            <a:avLst/>
          </a:prstGeom>
        </p:spPr>
      </p:pic>
      <p:sp>
        <p:nvSpPr>
          <p:cNvPr id="7" name="Text Placeholder 9">
            <a:extLst>
              <a:ext uri="{FF2B5EF4-FFF2-40B4-BE49-F238E27FC236}">
                <a16:creationId xmlns:a16="http://schemas.microsoft.com/office/drawing/2014/main" id="{C65C31E7-987F-4380-61FB-5927613F6E53}"/>
              </a:ext>
            </a:extLst>
          </p:cNvPr>
          <p:cNvSpPr>
            <a:spLocks noGrp="1"/>
          </p:cNvSpPr>
          <p:nvPr>
            <p:ph type="body" sz="quarter" idx="11"/>
          </p:nvPr>
        </p:nvSpPr>
        <p:spPr>
          <a:xfrm>
            <a:off x="480392" y="2760834"/>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
        <p:nvSpPr>
          <p:cNvPr id="3" name="Title 1">
            <a:extLst>
              <a:ext uri="{FF2B5EF4-FFF2-40B4-BE49-F238E27FC236}">
                <a16:creationId xmlns:a16="http://schemas.microsoft.com/office/drawing/2014/main" id="{3BB179B0-0291-A07B-84DB-B422604BBC07}"/>
              </a:ext>
            </a:extLst>
          </p:cNvPr>
          <p:cNvSpPr>
            <a:spLocks noGrp="1"/>
          </p:cNvSpPr>
          <p:nvPr>
            <p:ph type="title"/>
          </p:nvPr>
        </p:nvSpPr>
        <p:spPr>
          <a:xfrm>
            <a:off x="480392" y="2037917"/>
            <a:ext cx="11277600" cy="567566"/>
          </a:xfrm>
        </p:spPr>
        <p:txBody>
          <a:bodyPr>
            <a:normAutofit/>
          </a:bodyPr>
          <a:lstStyle>
            <a:lvl1pPr>
              <a:defRPr sz="2800"/>
            </a:lvl1pPr>
          </a:lstStyle>
          <a:p>
            <a:r>
              <a:rPr lang="en-US"/>
              <a:t>Click to edit Master title style</a:t>
            </a:r>
          </a:p>
        </p:txBody>
      </p:sp>
      <p:pic>
        <p:nvPicPr>
          <p:cNvPr id="5" name="Microsoft Logo">
            <a:extLst>
              <a:ext uri="{FF2B5EF4-FFF2-40B4-BE49-F238E27FC236}">
                <a16:creationId xmlns:a16="http://schemas.microsoft.com/office/drawing/2014/main" id="{C8BADFAA-FDA7-ADA6-4C2A-85CC08FCD4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41362611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3195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7874728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62170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815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6258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903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6746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146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004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536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7454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390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0278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74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52365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70965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6751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3850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60894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43928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08791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693393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4316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35841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3" Type="http://schemas.openxmlformats.org/officeDocument/2006/relationships/slideLayout" Target="../slideLayouts/slideLayout129.xml"/><Relationship Id="rId58" Type="http://schemas.openxmlformats.org/officeDocument/2006/relationships/image" Target="../media/image1.png"/><Relationship Id="rId5" Type="http://schemas.openxmlformats.org/officeDocument/2006/relationships/slideLayout" Target="../slideLayouts/slideLayout81.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59" Type="http://schemas.openxmlformats.org/officeDocument/2006/relationships/image" Target="../media/image2.svg"/><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theme" Target="../theme/theme2.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9" Type="http://schemas.openxmlformats.org/officeDocument/2006/relationships/slideLayout" Target="../slideLayouts/slideLayout171.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42" Type="http://schemas.openxmlformats.org/officeDocument/2006/relationships/slideLayout" Target="../slideLayouts/slideLayout174.xml"/><Relationship Id="rId47" Type="http://schemas.openxmlformats.org/officeDocument/2006/relationships/slideLayout" Target="../slideLayouts/slideLayout179.xml"/><Relationship Id="rId50" Type="http://schemas.openxmlformats.org/officeDocument/2006/relationships/slideLayout" Target="../slideLayouts/slideLayout182.xml"/><Relationship Id="rId7" Type="http://schemas.openxmlformats.org/officeDocument/2006/relationships/slideLayout" Target="../slideLayouts/slideLayout13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9" Type="http://schemas.openxmlformats.org/officeDocument/2006/relationships/slideLayout" Target="../slideLayouts/slideLayout161.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40" Type="http://schemas.openxmlformats.org/officeDocument/2006/relationships/slideLayout" Target="../slideLayouts/slideLayout172.xml"/><Relationship Id="rId45" Type="http://schemas.openxmlformats.org/officeDocument/2006/relationships/slideLayout" Target="../slideLayouts/slideLayout177.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49" Type="http://schemas.openxmlformats.org/officeDocument/2006/relationships/slideLayout" Target="../slideLayouts/slideLayout181.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4" Type="http://schemas.openxmlformats.org/officeDocument/2006/relationships/slideLayout" Target="../slideLayouts/slideLayout176.xml"/><Relationship Id="rId52" Type="http://schemas.openxmlformats.org/officeDocument/2006/relationships/theme" Target="../theme/theme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 Id="rId43" Type="http://schemas.openxmlformats.org/officeDocument/2006/relationships/slideLayout" Target="../slideLayouts/slideLayout175.xml"/><Relationship Id="rId48" Type="http://schemas.openxmlformats.org/officeDocument/2006/relationships/slideLayout" Target="../slideLayouts/slideLayout180.xml"/><Relationship Id="rId8" Type="http://schemas.openxmlformats.org/officeDocument/2006/relationships/slideLayout" Target="../slideLayouts/slideLayout140.xml"/><Relationship Id="rId51" Type="http://schemas.openxmlformats.org/officeDocument/2006/relationships/slideLayout" Target="../slideLayouts/slideLayout183.xml"/><Relationship Id="rId3" Type="http://schemas.openxmlformats.org/officeDocument/2006/relationships/slideLayout" Target="../slideLayouts/slideLayout135.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slideLayout" Target="../slideLayouts/slideLayout170.xml"/><Relationship Id="rId46" Type="http://schemas.openxmlformats.org/officeDocument/2006/relationships/slideLayout" Target="../slideLayouts/slideLayout178.xml"/><Relationship Id="rId20" Type="http://schemas.openxmlformats.org/officeDocument/2006/relationships/slideLayout" Target="../slideLayouts/slideLayout152.xml"/><Relationship Id="rId41" Type="http://schemas.openxmlformats.org/officeDocument/2006/relationships/slideLayout" Target="../slideLayouts/slideLayout173.xml"/><Relationship Id="rId1" Type="http://schemas.openxmlformats.org/officeDocument/2006/relationships/slideLayout" Target="../slideLayouts/slideLayout133.xml"/><Relationship Id="rId6" Type="http://schemas.openxmlformats.org/officeDocument/2006/relationships/slideLayout" Target="../slideLayouts/slideLayout1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image" Target="../media/image82.emf"/><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theme" Target="../theme/theme4.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02.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image" Target="../media/image83.png"/><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theme" Target="../theme/theme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8" Type="http://schemas.openxmlformats.org/officeDocument/2006/relationships/slideLayout" Target="../slideLayouts/slideLayout210.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3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9" Type="http://schemas.openxmlformats.org/officeDocument/2006/relationships/slideLayout" Target="../slideLayouts/slideLayout273.xml"/><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42" Type="http://schemas.openxmlformats.org/officeDocument/2006/relationships/slideLayout" Target="../slideLayouts/slideLayout276.xml"/><Relationship Id="rId47" Type="http://schemas.openxmlformats.org/officeDocument/2006/relationships/slideLayout" Target="../slideLayouts/slideLayout281.xml"/><Relationship Id="rId50" Type="http://schemas.openxmlformats.org/officeDocument/2006/relationships/theme" Target="../theme/theme8.xml"/><Relationship Id="rId7" Type="http://schemas.openxmlformats.org/officeDocument/2006/relationships/slideLayout" Target="../slideLayouts/slideLayout24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9" Type="http://schemas.openxmlformats.org/officeDocument/2006/relationships/slideLayout" Target="../slideLayouts/slideLayout263.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37" Type="http://schemas.openxmlformats.org/officeDocument/2006/relationships/slideLayout" Target="../slideLayouts/slideLayout271.xml"/><Relationship Id="rId40" Type="http://schemas.openxmlformats.org/officeDocument/2006/relationships/slideLayout" Target="../slideLayouts/slideLayout274.xml"/><Relationship Id="rId45" Type="http://schemas.openxmlformats.org/officeDocument/2006/relationships/slideLayout" Target="../slideLayouts/slideLayout279.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36" Type="http://schemas.openxmlformats.org/officeDocument/2006/relationships/slideLayout" Target="../slideLayouts/slideLayout270.xml"/><Relationship Id="rId49" Type="http://schemas.openxmlformats.org/officeDocument/2006/relationships/slideLayout" Target="../slideLayouts/slideLayout283.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4" Type="http://schemas.openxmlformats.org/officeDocument/2006/relationships/slideLayout" Target="../slideLayouts/slideLayout278.xml"/><Relationship Id="rId52" Type="http://schemas.openxmlformats.org/officeDocument/2006/relationships/image" Target="../media/image2.svg"/><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slideLayout" Target="../slideLayouts/slideLayout269.xml"/><Relationship Id="rId43" Type="http://schemas.openxmlformats.org/officeDocument/2006/relationships/slideLayout" Target="../slideLayouts/slideLayout277.xml"/><Relationship Id="rId48" Type="http://schemas.openxmlformats.org/officeDocument/2006/relationships/slideLayout" Target="../slideLayouts/slideLayout282.xml"/><Relationship Id="rId8" Type="http://schemas.openxmlformats.org/officeDocument/2006/relationships/slideLayout" Target="../slideLayouts/slideLayout242.xml"/><Relationship Id="rId51" Type="http://schemas.openxmlformats.org/officeDocument/2006/relationships/image" Target="../media/image1.png"/><Relationship Id="rId3" Type="http://schemas.openxmlformats.org/officeDocument/2006/relationships/slideLayout" Target="../slideLayouts/slideLayout237.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38" Type="http://schemas.openxmlformats.org/officeDocument/2006/relationships/slideLayout" Target="../slideLayouts/slideLayout272.xml"/><Relationship Id="rId46" Type="http://schemas.openxmlformats.org/officeDocument/2006/relationships/slideLayout" Target="../slideLayouts/slideLayout280.xml"/><Relationship Id="rId20" Type="http://schemas.openxmlformats.org/officeDocument/2006/relationships/slideLayout" Target="../slideLayouts/slideLayout254.xml"/><Relationship Id="rId41" Type="http://schemas.openxmlformats.org/officeDocument/2006/relationships/slideLayout" Target="../slideLayouts/slideLayout275.xml"/><Relationship Id="rId1" Type="http://schemas.openxmlformats.org/officeDocument/2006/relationships/slideLayout" Target="../slideLayouts/slideLayout235.xml"/><Relationship Id="rId6" Type="http://schemas.openxmlformats.org/officeDocument/2006/relationships/slideLayout" Target="../slideLayouts/slideLayout24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9" Type="http://schemas.openxmlformats.org/officeDocument/2006/relationships/slideLayout" Target="../slideLayouts/slideLayout322.xml"/><Relationship Id="rId21" Type="http://schemas.openxmlformats.org/officeDocument/2006/relationships/slideLayout" Target="../slideLayouts/slideLayout304.xml"/><Relationship Id="rId34" Type="http://schemas.openxmlformats.org/officeDocument/2006/relationships/slideLayout" Target="../slideLayouts/slideLayout317.xml"/><Relationship Id="rId42" Type="http://schemas.openxmlformats.org/officeDocument/2006/relationships/slideLayout" Target="../slideLayouts/slideLayout325.xml"/><Relationship Id="rId47" Type="http://schemas.openxmlformats.org/officeDocument/2006/relationships/slideLayout" Target="../slideLayouts/slideLayout330.xml"/><Relationship Id="rId50" Type="http://schemas.openxmlformats.org/officeDocument/2006/relationships/slideLayout" Target="../slideLayouts/slideLayout333.xml"/><Relationship Id="rId7" Type="http://schemas.openxmlformats.org/officeDocument/2006/relationships/slideLayout" Target="../slideLayouts/slideLayout290.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9" Type="http://schemas.openxmlformats.org/officeDocument/2006/relationships/slideLayout" Target="../slideLayouts/slideLayout312.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slideLayout" Target="../slideLayouts/slideLayout315.xml"/><Relationship Id="rId37" Type="http://schemas.openxmlformats.org/officeDocument/2006/relationships/slideLayout" Target="../slideLayouts/slideLayout320.xml"/><Relationship Id="rId40" Type="http://schemas.openxmlformats.org/officeDocument/2006/relationships/slideLayout" Target="../slideLayouts/slideLayout323.xml"/><Relationship Id="rId45" Type="http://schemas.openxmlformats.org/officeDocument/2006/relationships/slideLayout" Target="../slideLayouts/slideLayout328.xml"/><Relationship Id="rId53" Type="http://schemas.openxmlformats.org/officeDocument/2006/relationships/image" Target="../media/image1.png"/><Relationship Id="rId5" Type="http://schemas.openxmlformats.org/officeDocument/2006/relationships/slideLayout" Target="../slideLayouts/slideLayout288.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31" Type="http://schemas.openxmlformats.org/officeDocument/2006/relationships/slideLayout" Target="../slideLayouts/slideLayout314.xml"/><Relationship Id="rId44" Type="http://schemas.openxmlformats.org/officeDocument/2006/relationships/slideLayout" Target="../slideLayouts/slideLayout327.xml"/><Relationship Id="rId52" Type="http://schemas.openxmlformats.org/officeDocument/2006/relationships/theme" Target="../theme/theme9.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slideLayout" Target="../slideLayouts/slideLayout313.xml"/><Relationship Id="rId35" Type="http://schemas.openxmlformats.org/officeDocument/2006/relationships/slideLayout" Target="../slideLayouts/slideLayout318.xml"/><Relationship Id="rId43" Type="http://schemas.openxmlformats.org/officeDocument/2006/relationships/slideLayout" Target="../slideLayouts/slideLayout326.xml"/><Relationship Id="rId48" Type="http://schemas.openxmlformats.org/officeDocument/2006/relationships/slideLayout" Target="../slideLayouts/slideLayout331.xml"/><Relationship Id="rId8" Type="http://schemas.openxmlformats.org/officeDocument/2006/relationships/slideLayout" Target="../slideLayouts/slideLayout291.xml"/><Relationship Id="rId51" Type="http://schemas.openxmlformats.org/officeDocument/2006/relationships/slideLayout" Target="../slideLayouts/slideLayout334.xml"/><Relationship Id="rId3" Type="http://schemas.openxmlformats.org/officeDocument/2006/relationships/slideLayout" Target="../slideLayouts/slideLayout286.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slideLayout" Target="../slideLayouts/slideLayout316.xml"/><Relationship Id="rId38" Type="http://schemas.openxmlformats.org/officeDocument/2006/relationships/slideLayout" Target="../slideLayouts/slideLayout321.xml"/><Relationship Id="rId46" Type="http://schemas.openxmlformats.org/officeDocument/2006/relationships/slideLayout" Target="../slideLayouts/slideLayout329.xml"/><Relationship Id="rId20" Type="http://schemas.openxmlformats.org/officeDocument/2006/relationships/slideLayout" Target="../slideLayouts/slideLayout303.xml"/><Relationship Id="rId41" Type="http://schemas.openxmlformats.org/officeDocument/2006/relationships/slideLayout" Target="../slideLayouts/slideLayout324.xml"/><Relationship Id="rId54" Type="http://schemas.openxmlformats.org/officeDocument/2006/relationships/image" Target="../media/image2.svg"/><Relationship Id="rId1" Type="http://schemas.openxmlformats.org/officeDocument/2006/relationships/slideLayout" Target="../slideLayouts/slideLayout284.xml"/><Relationship Id="rId6" Type="http://schemas.openxmlformats.org/officeDocument/2006/relationships/slideLayout" Target="../slideLayouts/slideLayout289.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36" Type="http://schemas.openxmlformats.org/officeDocument/2006/relationships/slideLayout" Target="../slideLayouts/slideLayout319.xml"/><Relationship Id="rId49" Type="http://schemas.openxmlformats.org/officeDocument/2006/relationships/slideLayout" Target="../slideLayouts/slideLayout3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 id="2147485527" r:id="rId72"/>
    <p:sldLayoutId id="2147485528" r:id="rId73"/>
    <p:sldLayoutId id="2147485529" r:id="rId74"/>
    <p:sldLayoutId id="2147485530" r:id="rId75"/>
    <p:sldLayoutId id="2147485601" r:id="rId7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59602734"/>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F9B8376B-BADA-A194-2FE4-B0E8A008E642}"/>
              </a:ext>
            </a:extLst>
          </p:cNvPr>
          <p:cNvSpPr txBox="1"/>
          <p:nvPr userDrawn="1">
            <p:extLst>
              <p:ext uri="{1162E1C5-73C7-4A58-AE30-91384D911F3F}">
                <p184:classification xmlns:p184="http://schemas.microsoft.com/office/powerpoint/2018/4/main" val="hdr"/>
              </p:ext>
            </p:extLst>
          </p:nvPr>
        </p:nvSpPr>
        <p:spPr>
          <a:xfrm>
            <a:off x="0" y="0"/>
            <a:ext cx="21780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34" name="TextBox 33">
            <a:extLst>
              <a:ext uri="{FF2B5EF4-FFF2-40B4-BE49-F238E27FC236}">
                <a16:creationId xmlns:a16="http://schemas.microsoft.com/office/drawing/2014/main" id="{65E78953-AB50-C9FE-327C-D067C19DFBBE}"/>
              </a:ext>
            </a:extLst>
          </p:cNvPr>
          <p:cNvSpPr txBox="1"/>
          <p:nvPr userDrawn="1">
            <p:extLst>
              <p:ext uri="{1162E1C5-73C7-4A58-AE30-91384D911F3F}">
                <p184:classification xmlns:p184="http://schemas.microsoft.com/office/powerpoint/2018/4/main" val="ftr"/>
              </p:ext>
            </p:extLst>
          </p:nvPr>
        </p:nvSpPr>
        <p:spPr>
          <a:xfrm>
            <a:off x="0" y="6705600"/>
            <a:ext cx="21780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30439747"/>
      </p:ext>
    </p:extLst>
  </p:cSld>
  <p:clrMap bg1="dk1" tx1="lt1" bg2="dk2" tx2="lt2" accent1="accent1" accent2="accent2" accent3="accent3" accent4="accent4" accent5="accent5" accent6="accent6" hlink="hlink" folHlink="folHlink"/>
  <p:sldLayoutIdLst>
    <p:sldLayoutId id="2147485532" r:id="rId1"/>
    <p:sldLayoutId id="2147485533" r:id="rId2"/>
    <p:sldLayoutId id="2147485534" r:id="rId3"/>
    <p:sldLayoutId id="2147485535" r:id="rId4"/>
    <p:sldLayoutId id="2147485536" r:id="rId5"/>
    <p:sldLayoutId id="2147485537" r:id="rId6"/>
    <p:sldLayoutId id="2147485538" r:id="rId7"/>
    <p:sldLayoutId id="2147485539" r:id="rId8"/>
    <p:sldLayoutId id="2147485540" r:id="rId9"/>
    <p:sldLayoutId id="2147485541" r:id="rId10"/>
    <p:sldLayoutId id="2147485542" r:id="rId11"/>
    <p:sldLayoutId id="2147485543" r:id="rId12"/>
    <p:sldLayoutId id="2147485544" r:id="rId13"/>
    <p:sldLayoutId id="2147485545" r:id="rId14"/>
    <p:sldLayoutId id="2147485546" r:id="rId15"/>
    <p:sldLayoutId id="2147485547" r:id="rId16"/>
    <p:sldLayoutId id="2147485548" r:id="rId17"/>
    <p:sldLayoutId id="2147485549" r:id="rId18"/>
    <p:sldLayoutId id="2147485550" r:id="rId19"/>
    <p:sldLayoutId id="2147485730" r:id="rId20"/>
    <p:sldLayoutId id="2147485731" r:id="rId21"/>
    <p:sldLayoutId id="2147485732" r:id="rId22"/>
    <p:sldLayoutId id="2147485733" r:id="rId23"/>
    <p:sldLayoutId id="2147485734" r:id="rId24"/>
    <p:sldLayoutId id="2147485735" r:id="rId25"/>
    <p:sldLayoutId id="2147485736" r:id="rId26"/>
    <p:sldLayoutId id="2147485737" r:id="rId27"/>
    <p:sldLayoutId id="2147485738" r:id="rId28"/>
    <p:sldLayoutId id="2147485739" r:id="rId29"/>
    <p:sldLayoutId id="2147485740" r:id="rId30"/>
    <p:sldLayoutId id="2147485741" r:id="rId31"/>
    <p:sldLayoutId id="2147485742" r:id="rId32"/>
    <p:sldLayoutId id="2147485743" r:id="rId33"/>
    <p:sldLayoutId id="2147485744" r:id="rId34"/>
    <p:sldLayoutId id="2147485745" r:id="rId35"/>
    <p:sldLayoutId id="2147485746" r:id="rId36"/>
    <p:sldLayoutId id="2147485747" r:id="rId37"/>
    <p:sldLayoutId id="2147485748" r:id="rId38"/>
    <p:sldLayoutId id="2147485749" r:id="rId39"/>
    <p:sldLayoutId id="2147485750" r:id="rId40"/>
    <p:sldLayoutId id="2147485751" r:id="rId41"/>
    <p:sldLayoutId id="2147485752" r:id="rId42"/>
    <p:sldLayoutId id="2147485753" r:id="rId43"/>
    <p:sldLayoutId id="2147485754" r:id="rId44"/>
    <p:sldLayoutId id="2147485755" r:id="rId45"/>
    <p:sldLayoutId id="2147485756" r:id="rId46"/>
    <p:sldLayoutId id="2147485757" r:id="rId47"/>
    <p:sldLayoutId id="2147485758" r:id="rId48"/>
    <p:sldLayoutId id="2147485759" r:id="rId49"/>
    <p:sldLayoutId id="2147485760" r:id="rId50"/>
    <p:sldLayoutId id="2147485761"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509760" y="2843773"/>
            <a:ext cx="6858000" cy="1170455"/>
          </a:xfrm>
          <a:prstGeom prst="rect">
            <a:avLst/>
          </a:prstGeom>
        </p:spPr>
      </p:pic>
      <p:sp>
        <p:nvSpPr>
          <p:cNvPr id="8" name="TextBox 7">
            <a:extLst>
              <a:ext uri="{FF2B5EF4-FFF2-40B4-BE49-F238E27FC236}">
                <a16:creationId xmlns:a16="http://schemas.microsoft.com/office/drawing/2014/main" id="{67C665FA-1FD6-9234-F44C-0F90D562AD55}"/>
              </a:ext>
            </a:extLst>
          </p:cNvPr>
          <p:cNvSpPr txBox="1"/>
          <p:nvPr userDrawn="1">
            <p:extLst>
              <p:ext uri="{1162E1C5-73C7-4A58-AE30-91384D911F3F}">
                <p184:classification xmlns:p184="http://schemas.microsoft.com/office/powerpoint/2018/4/main" val="hdr"/>
              </p:ext>
            </p:extLst>
          </p:nvPr>
        </p:nvSpPr>
        <p:spPr>
          <a:xfrm>
            <a:off x="0" y="0"/>
            <a:ext cx="21780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34" name="TextBox 33">
            <a:extLst>
              <a:ext uri="{FF2B5EF4-FFF2-40B4-BE49-F238E27FC236}">
                <a16:creationId xmlns:a16="http://schemas.microsoft.com/office/drawing/2014/main" id="{3E6B7739-75C9-69D0-8DFB-29098456ABFB}"/>
              </a:ext>
            </a:extLst>
          </p:cNvPr>
          <p:cNvSpPr txBox="1"/>
          <p:nvPr userDrawn="1">
            <p:extLst>
              <p:ext uri="{1162E1C5-73C7-4A58-AE30-91384D911F3F}">
                <p184:classification xmlns:p184="http://schemas.microsoft.com/office/powerpoint/2018/4/main" val="ftr"/>
              </p:ext>
            </p:extLst>
          </p:nvPr>
        </p:nvSpPr>
        <p:spPr>
          <a:xfrm>
            <a:off x="0" y="6705600"/>
            <a:ext cx="21780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3252810284"/>
      </p:ext>
    </p:extLst>
  </p:cSld>
  <p:clrMap bg1="dk1" tx1="lt1" bg2="dk2" tx2="lt2" accent1="accent1" accent2="accent2" accent3="accent3" accent4="accent4" accent5="accent5" accent6="accent6" hlink="hlink" folHlink="folHlink"/>
  <p:sldLayoutIdLst>
    <p:sldLayoutId id="2147485763" r:id="rId1"/>
    <p:sldLayoutId id="2147485764" r:id="rId2"/>
    <p:sldLayoutId id="2147485765" r:id="rId3"/>
    <p:sldLayoutId id="2147485766" r:id="rId4"/>
    <p:sldLayoutId id="2147485767" r:id="rId5"/>
    <p:sldLayoutId id="2147485768" r:id="rId6"/>
    <p:sldLayoutId id="2147485769" r:id="rId7"/>
    <p:sldLayoutId id="2147485770" r:id="rId8"/>
    <p:sldLayoutId id="2147485771" r:id="rId9"/>
    <p:sldLayoutId id="2147485772" r:id="rId10"/>
    <p:sldLayoutId id="2147485773" r:id="rId11"/>
    <p:sldLayoutId id="2147485774" r:id="rId12"/>
    <p:sldLayoutId id="2147485775" r:id="rId13"/>
    <p:sldLayoutId id="2147485776" r:id="rId14"/>
    <p:sldLayoutId id="2147485777" r:id="rId15"/>
    <p:sldLayoutId id="214748577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EE3959-9654-78B1-884A-D750063F23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56157B-BE73-A736-3D3F-16978AF6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9FF67-BA77-8AD4-2835-1E5BF4FC4B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984D82-9269-4BF7-8556-399EC5205F56}" type="datetimeFigureOut">
              <a:rPr lang="en-US" smtClean="0"/>
              <a:t>4/20/2024</a:t>
            </a:fld>
            <a:endParaRPr lang="en-US"/>
          </a:p>
        </p:txBody>
      </p:sp>
      <p:sp>
        <p:nvSpPr>
          <p:cNvPr id="5" name="Footer Placeholder 4">
            <a:extLst>
              <a:ext uri="{FF2B5EF4-FFF2-40B4-BE49-F238E27FC236}">
                <a16:creationId xmlns:a16="http://schemas.microsoft.com/office/drawing/2014/main" id="{04A66CAD-FCFB-8C29-9EBF-792D723ABC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34B2DA-02AD-BE98-1E42-0570ED34BF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30FBA-C7A4-474B-B58F-005CC358A05C}" type="slidenum">
              <a:rPr lang="en-US" smtClean="0"/>
              <a:t>‹#›</a:t>
            </a:fld>
            <a:endParaRPr lang="en-US"/>
          </a:p>
        </p:txBody>
      </p:sp>
    </p:spTree>
    <p:extLst>
      <p:ext uri="{BB962C8B-B14F-4D97-AF65-F5344CB8AC3E}">
        <p14:creationId xmlns:p14="http://schemas.microsoft.com/office/powerpoint/2010/main" val="3760161460"/>
      </p:ext>
    </p:extLst>
  </p:cSld>
  <p:clrMap bg1="lt1" tx1="dk1" bg2="lt2" tx2="dk2" accent1="accent1" accent2="accent2" accent3="accent3" accent4="accent4" accent5="accent5" accent6="accent6" hlink="hlink" folHlink="folHlink"/>
  <p:sldLayoutIdLst>
    <p:sldLayoutId id="2147485605" r:id="rId1"/>
    <p:sldLayoutId id="2147485609" r:id="rId2"/>
    <p:sldLayoutId id="214748561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33062567"/>
      </p:ext>
    </p:extLst>
  </p:cSld>
  <p:clrMap bg1="lt1" tx1="dk1" bg2="lt2" tx2="dk2" accent1="accent1" accent2="accent2" accent3="accent3" accent4="accent4" accent5="accent5" accent6="accent6" hlink="hlink" folHlink="folHlink"/>
  <p:sldLayoutIdLst>
    <p:sldLayoutId id="2147485617"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 id="2147485630" r:id="rId14"/>
    <p:sldLayoutId id="2147485631" r:id="rId15"/>
    <p:sldLayoutId id="2147485632" r:id="rId16"/>
    <p:sldLayoutId id="2147485633" r:id="rId17"/>
    <p:sldLayoutId id="2147485634" r:id="rId18"/>
    <p:sldLayoutId id="2147485635" r:id="rId19"/>
    <p:sldLayoutId id="2147485636" r:id="rId20"/>
    <p:sldLayoutId id="2147485637" r:id="rId21"/>
    <p:sldLayoutId id="2147485638" r:id="rId22"/>
    <p:sldLayoutId id="2147485639" r:id="rId23"/>
    <p:sldLayoutId id="2147485640" r:id="rId24"/>
    <p:sldLayoutId id="2147485642" r:id="rId25"/>
    <p:sldLayoutId id="2147485643" r:id="rId26"/>
    <p:sldLayoutId id="2147485645" r:id="rId27"/>
    <p:sldLayoutId id="2147485646" r:id="rId28"/>
    <p:sldLayoutId id="2147485647" r:id="rId29"/>
    <p:sldLayoutId id="2147485649" r:id="rId30"/>
    <p:sldLayoutId id="2147485650" r:id="rId3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5">
          <p15:clr>
            <a:srgbClr val="C35EA4"/>
          </p15:clr>
        </p15:guide>
        <p15:guide id="32" pos="1517">
          <p15:clr>
            <a:srgbClr val="C35EA4"/>
          </p15:clr>
        </p15:guide>
        <p15:guide id="33" pos="2573">
          <p15:clr>
            <a:srgbClr val="C35EA4"/>
          </p15:clr>
        </p15:guide>
        <p15:guide id="34" pos="2765">
          <p15:clr>
            <a:srgbClr val="C35EA4"/>
          </p15:clr>
        </p15:guide>
        <p15:guide id="35" pos="3821">
          <p15:clr>
            <a:srgbClr val="C35EA4"/>
          </p15:clr>
        </p15:guide>
        <p15:guide id="36" pos="4013">
          <p15:clr>
            <a:srgbClr val="C35EA4"/>
          </p15:clr>
        </p15:guide>
        <p15:guide id="37" pos="5069">
          <p15:clr>
            <a:srgbClr val="C35EA4"/>
          </p15:clr>
        </p15:guide>
        <p15:guide id="38" pos="5261">
          <p15:clr>
            <a:srgbClr val="C35EA4"/>
          </p15:clr>
        </p15:guide>
        <p15:guide id="39" pos="6317">
          <p15:clr>
            <a:srgbClr val="C35EA4"/>
          </p15:clr>
        </p15:guide>
        <p15:guide id="40" pos="650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310425851"/>
      </p:ext>
    </p:extLst>
  </p:cSld>
  <p:clrMap bg1="lt1" tx1="dk1" bg2="lt2" tx2="dk2" accent1="accent1" accent2="accent2" accent3="accent3" accent4="accent4" accent5="accent5" accent6="accent6" hlink="hlink" folHlink="folHlink"/>
  <p:sldLayoutIdLst>
    <p:sldLayoutId id="2147485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93475321"/>
      </p:ext>
    </p:extLst>
  </p:cSld>
  <p:clrMap bg1="dk1" tx1="lt1" bg2="dk2" tx2="lt2" accent1="accent1" accent2="accent2" accent3="accent3" accent4="accent4" accent5="accent5" accent6="accent6" hlink="hlink" folHlink="folHlink"/>
  <p:sldLayoutIdLst>
    <p:sldLayoutId id="2147485681" r:id="rId1"/>
    <p:sldLayoutId id="2147485682" r:id="rId2"/>
    <p:sldLayoutId id="2147485683" r:id="rId3"/>
    <p:sldLayoutId id="2147485684" r:id="rId4"/>
    <p:sldLayoutId id="2147485685" r:id="rId5"/>
    <p:sldLayoutId id="2147485686" r:id="rId6"/>
    <p:sldLayoutId id="2147485687" r:id="rId7"/>
    <p:sldLayoutId id="2147485688" r:id="rId8"/>
    <p:sldLayoutId id="2147485689" r:id="rId9"/>
    <p:sldLayoutId id="2147485690" r:id="rId10"/>
    <p:sldLayoutId id="2147485691" r:id="rId11"/>
    <p:sldLayoutId id="2147485692" r:id="rId12"/>
    <p:sldLayoutId id="2147485693" r:id="rId13"/>
    <p:sldLayoutId id="2147485694" r:id="rId14"/>
    <p:sldLayoutId id="2147485695" r:id="rId15"/>
    <p:sldLayoutId id="2147485696" r:id="rId16"/>
    <p:sldLayoutId id="2147485697" r:id="rId17"/>
    <p:sldLayoutId id="2147485698" r:id="rId18"/>
    <p:sldLayoutId id="2147485699" r:id="rId19"/>
    <p:sldLayoutId id="2147485700" r:id="rId20"/>
    <p:sldLayoutId id="2147485701" r:id="rId21"/>
    <p:sldLayoutId id="2147485702" r:id="rId22"/>
    <p:sldLayoutId id="2147485703" r:id="rId23"/>
    <p:sldLayoutId id="2147485704" r:id="rId24"/>
    <p:sldLayoutId id="2147485705" r:id="rId25"/>
    <p:sldLayoutId id="2147485706" r:id="rId26"/>
    <p:sldLayoutId id="2147485707" r:id="rId27"/>
    <p:sldLayoutId id="2147485708" r:id="rId28"/>
    <p:sldLayoutId id="2147485709" r:id="rId29"/>
    <p:sldLayoutId id="2147485710" r:id="rId30"/>
    <p:sldLayoutId id="2147485711" r:id="rId31"/>
    <p:sldLayoutId id="2147485712" r:id="rId32"/>
    <p:sldLayoutId id="2147485713" r:id="rId33"/>
    <p:sldLayoutId id="2147485714" r:id="rId34"/>
    <p:sldLayoutId id="2147485715" r:id="rId35"/>
    <p:sldLayoutId id="2147485716" r:id="rId36"/>
    <p:sldLayoutId id="2147485717" r:id="rId37"/>
    <p:sldLayoutId id="2147485718" r:id="rId38"/>
    <p:sldLayoutId id="2147485719" r:id="rId39"/>
    <p:sldLayoutId id="2147485720" r:id="rId40"/>
    <p:sldLayoutId id="2147485721" r:id="rId41"/>
    <p:sldLayoutId id="2147485722" r:id="rId42"/>
    <p:sldLayoutId id="2147485723" r:id="rId43"/>
    <p:sldLayoutId id="2147485724" r:id="rId44"/>
    <p:sldLayoutId id="2147485725" r:id="rId45"/>
    <p:sldLayoutId id="2147485726" r:id="rId46"/>
    <p:sldLayoutId id="2147485727" r:id="rId47"/>
    <p:sldLayoutId id="2147485728" r:id="rId48"/>
    <p:sldLayoutId id="214748572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552" r:id="rId1"/>
    <p:sldLayoutId id="2147485553" r:id="rId2"/>
    <p:sldLayoutId id="2147485554" r:id="rId3"/>
    <p:sldLayoutId id="2147485555" r:id="rId4"/>
    <p:sldLayoutId id="2147485556" r:id="rId5"/>
    <p:sldLayoutId id="2147485557" r:id="rId6"/>
    <p:sldLayoutId id="2147485558" r:id="rId7"/>
    <p:sldLayoutId id="2147485559" r:id="rId8"/>
    <p:sldLayoutId id="2147485560" r:id="rId9"/>
    <p:sldLayoutId id="2147485561" r:id="rId10"/>
    <p:sldLayoutId id="2147485562" r:id="rId11"/>
    <p:sldLayoutId id="2147485563" r:id="rId12"/>
    <p:sldLayoutId id="2147485564" r:id="rId13"/>
    <p:sldLayoutId id="2147485565" r:id="rId14"/>
    <p:sldLayoutId id="2147485566" r:id="rId15"/>
    <p:sldLayoutId id="2147485567" r:id="rId16"/>
    <p:sldLayoutId id="2147485568" r:id="rId17"/>
    <p:sldLayoutId id="2147485569" r:id="rId18"/>
    <p:sldLayoutId id="2147485570" r:id="rId19"/>
    <p:sldLayoutId id="2147485571" r:id="rId20"/>
    <p:sldLayoutId id="2147485572" r:id="rId21"/>
    <p:sldLayoutId id="2147485573" r:id="rId22"/>
    <p:sldLayoutId id="2147485574" r:id="rId23"/>
    <p:sldLayoutId id="2147485575" r:id="rId24"/>
    <p:sldLayoutId id="2147485576" r:id="rId25"/>
    <p:sldLayoutId id="2147485577" r:id="rId26"/>
    <p:sldLayoutId id="2147485578" r:id="rId27"/>
    <p:sldLayoutId id="2147485579" r:id="rId28"/>
    <p:sldLayoutId id="2147485580" r:id="rId29"/>
    <p:sldLayoutId id="2147485581" r:id="rId30"/>
    <p:sldLayoutId id="2147485582" r:id="rId31"/>
    <p:sldLayoutId id="2147485583" r:id="rId32"/>
    <p:sldLayoutId id="2147485584" r:id="rId33"/>
    <p:sldLayoutId id="2147485585" r:id="rId34"/>
    <p:sldLayoutId id="2147485586" r:id="rId35"/>
    <p:sldLayoutId id="2147485587" r:id="rId36"/>
    <p:sldLayoutId id="2147485588" r:id="rId37"/>
    <p:sldLayoutId id="2147485589" r:id="rId38"/>
    <p:sldLayoutId id="2147485590" r:id="rId39"/>
    <p:sldLayoutId id="2147485591" r:id="rId40"/>
    <p:sldLayoutId id="2147485592" r:id="rId41"/>
    <p:sldLayoutId id="2147485593" r:id="rId42"/>
    <p:sldLayoutId id="2147485594" r:id="rId43"/>
    <p:sldLayoutId id="2147485595" r:id="rId44"/>
    <p:sldLayoutId id="2147485596" r:id="rId45"/>
    <p:sldLayoutId id="2147485597" r:id="rId46"/>
    <p:sldLayoutId id="2147485598" r:id="rId47"/>
    <p:sldLayoutId id="2147485599" r:id="rId48"/>
    <p:sldLayoutId id="2147485600" r:id="rId49"/>
    <p:sldLayoutId id="2147485657" r:id="rId50"/>
    <p:sldLayoutId id="2147485658"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76.xml"/><Relationship Id="rId4" Type="http://schemas.openxmlformats.org/officeDocument/2006/relationships/image" Target="../media/image10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3.svg"/><Relationship Id="rId2" Type="http://schemas.openxmlformats.org/officeDocument/2006/relationships/slideLayout" Target="../slideLayouts/slideLayout68.xml"/><Relationship Id="rId1" Type="http://schemas.openxmlformats.org/officeDocument/2006/relationships/themeOverride" Target="../theme/themeOverride1.xml"/><Relationship Id="rId6" Type="http://schemas.openxmlformats.org/officeDocument/2006/relationships/image" Target="../media/image132.png"/><Relationship Id="rId5" Type="http://schemas.openxmlformats.org/officeDocument/2006/relationships/image" Target="../media/image131.svg"/><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33.svg"/><Relationship Id="rId3" Type="http://schemas.openxmlformats.org/officeDocument/2006/relationships/notesSlide" Target="../notesSlides/notesSlide7.xml"/><Relationship Id="rId7" Type="http://schemas.openxmlformats.org/officeDocument/2006/relationships/image" Target="../media/image135.png"/><Relationship Id="rId12" Type="http://schemas.openxmlformats.org/officeDocument/2006/relationships/image" Target="../media/image132.png"/><Relationship Id="rId2" Type="http://schemas.openxmlformats.org/officeDocument/2006/relationships/slideLayout" Target="../slideLayouts/slideLayout68.xml"/><Relationship Id="rId1" Type="http://schemas.openxmlformats.org/officeDocument/2006/relationships/themeOverride" Target="../theme/themeOverride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1.svg"/><Relationship Id="rId10" Type="http://schemas.openxmlformats.org/officeDocument/2006/relationships/image" Target="../media/image138.svg"/><Relationship Id="rId4" Type="http://schemas.openxmlformats.org/officeDocument/2006/relationships/image" Target="../media/image130.png"/><Relationship Id="rId9" Type="http://schemas.openxmlformats.org/officeDocument/2006/relationships/image" Target="../media/image137.png"/></Relationships>
</file>

<file path=ppt/slides/_rels/slide12.xml.rels><?xml version="1.0" encoding="UTF-8" standalone="yes"?>
<Relationships xmlns="http://schemas.openxmlformats.org/package/2006/relationships"><Relationship Id="rId3" Type="http://schemas.openxmlformats.org/officeDocument/2006/relationships/image" Target="https://learn.microsoft.com/en-us/azure/aks/media/istio/istio-byo-ca.png" TargetMode="External"/><Relationship Id="rId2" Type="http://schemas.openxmlformats.org/officeDocument/2006/relationships/image" Target="../media/image140.png"/><Relationship Id="rId1" Type="http://schemas.openxmlformats.org/officeDocument/2006/relationships/slideLayout" Target="../slideLayouts/slideLayout14.xml"/><Relationship Id="rId5" Type="http://schemas.openxmlformats.org/officeDocument/2006/relationships/image" Target="../media/image142.png"/><Relationship Id="rId4" Type="http://schemas.openxmlformats.org/officeDocument/2006/relationships/image" Target="../media/image141.png"/></Relationships>
</file>

<file path=ppt/slides/_rels/slide1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hemeOverride" Target="../theme/themeOverride3.xml"/><Relationship Id="rId5" Type="http://schemas.openxmlformats.org/officeDocument/2006/relationships/image" Target="../media/image145.png"/><Relationship Id="rId4" Type="http://schemas.openxmlformats.org/officeDocument/2006/relationships/image" Target="../media/image1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8" Type="http://schemas.openxmlformats.org/officeDocument/2006/relationships/image" Target="../media/image150.png"/><Relationship Id="rId3" Type="http://schemas.microsoft.com/office/2018/10/relationships/comments" Target="../comments/modernComment_119_303D206E.xml"/><Relationship Id="rId7" Type="http://schemas.openxmlformats.org/officeDocument/2006/relationships/image" Target="../media/image149.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 Id="rId9" Type="http://schemas.openxmlformats.org/officeDocument/2006/relationships/image" Target="../media/image15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7FFFF01D_DF6FA7A5.xm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xml"/><Relationship Id="rId1" Type="http://schemas.openxmlformats.org/officeDocument/2006/relationships/slideLayout" Target="../slideLayouts/slideLayout68.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33.svg"/></Relationships>
</file>

<file path=ppt/slides/_rels/slide23.xml.rels><?xml version="1.0" encoding="UTF-8" standalone="yes"?>
<Relationships xmlns="http://schemas.openxmlformats.org/package/2006/relationships"><Relationship Id="rId3" Type="http://schemas.microsoft.com/office/2018/10/relationships/comments" Target="../comments/modernComment_7FFFF060_62D5D37F.xm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62.png"/><Relationship Id="rId4" Type="http://schemas.openxmlformats.org/officeDocument/2006/relationships/image" Target="../media/image161.png"/></Relationships>
</file>

<file path=ppt/slides/_rels/slide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8.xml"/><Relationship Id="rId5" Type="http://schemas.openxmlformats.org/officeDocument/2006/relationships/image" Target="../media/image166.png"/><Relationship Id="rId4" Type="http://schemas.openxmlformats.org/officeDocument/2006/relationships/image" Target="../media/image165.png"/></Relationships>
</file>

<file path=ppt/slides/_rels/slide25.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169.png"/><Relationship Id="rId2" Type="http://schemas.microsoft.com/office/2018/10/relationships/comments" Target="../comments/modernComment_7FFFF95E_290BD8D6.xml"/><Relationship Id="rId1" Type="http://schemas.openxmlformats.org/officeDocument/2006/relationships/slideLayout" Target="../slideLayouts/slideLayout14.xml"/><Relationship Id="rId4" Type="http://schemas.openxmlformats.org/officeDocument/2006/relationships/image" Target="../media/image170.svg"/></Relationships>
</file>

<file path=ppt/slides/_rels/slide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svg"/><Relationship Id="rId12" Type="http://schemas.openxmlformats.org/officeDocument/2006/relationships/image" Target="../media/image113.png"/><Relationship Id="rId2" Type="http://schemas.openxmlformats.org/officeDocument/2006/relationships/image" Target="../media/image103.jpeg"/><Relationship Id="rId1" Type="http://schemas.openxmlformats.org/officeDocument/2006/relationships/slideLayout" Target="../slideLayouts/slideLayout201.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30.xml.rels><?xml version="1.0" encoding="UTF-8" standalone="yes"?>
<Relationships xmlns="http://schemas.openxmlformats.org/package/2006/relationships"><Relationship Id="rId3" Type="http://schemas.openxmlformats.org/officeDocument/2006/relationships/image" Target="../media/image171.png"/><Relationship Id="rId2" Type="http://schemas.microsoft.com/office/2018/10/relationships/comments" Target="../comments/modernComment_7FFFF963_66A0D90.xml"/><Relationship Id="rId1" Type="http://schemas.openxmlformats.org/officeDocument/2006/relationships/slideLayout" Target="../slideLayouts/slideLayout28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7FFFF8F3_72170C89.xml"/><Relationship Id="rId2" Type="http://schemas.openxmlformats.org/officeDocument/2006/relationships/notesSlide" Target="../notesSlides/notesSlide16.xml"/><Relationship Id="rId1" Type="http://schemas.openxmlformats.org/officeDocument/2006/relationships/slideLayout" Target="../slideLayouts/slideLayout227.xml"/><Relationship Id="rId6" Type="http://schemas.openxmlformats.org/officeDocument/2006/relationships/hyperlink" Target="https://www.datadoghq.com/container-report/" TargetMode="External"/><Relationship Id="rId5" Type="http://schemas.openxmlformats.org/officeDocument/2006/relationships/image" Target="../media/image173.jpeg"/><Relationship Id="rId4" Type="http://schemas.openxmlformats.org/officeDocument/2006/relationships/image" Target="../media/image172.jpeg"/></Relationships>
</file>

<file path=ppt/slides/_rels/slide3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xml"/><Relationship Id="rId1" Type="http://schemas.openxmlformats.org/officeDocument/2006/relationships/slideLayout" Target="../slideLayouts/slideLayout229.xml"/><Relationship Id="rId5" Type="http://schemas.openxmlformats.org/officeDocument/2006/relationships/image" Target="../media/image174.png"/><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xml"/><Relationship Id="rId1" Type="http://schemas.openxmlformats.org/officeDocument/2006/relationships/slideLayout" Target="../slideLayouts/slideLayout228.xml"/><Relationship Id="rId5" Type="http://schemas.openxmlformats.org/officeDocument/2006/relationships/image" Target="../media/image177.png"/><Relationship Id="rId4" Type="http://schemas.openxmlformats.org/officeDocument/2006/relationships/image" Target="../media/image176.png"/></Relationships>
</file>

<file path=ppt/slides/_rels/slide36.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132.png"/><Relationship Id="rId7"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226.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33.svg"/></Relationships>
</file>

<file path=ppt/slides/_rels/slide3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04.png"/><Relationship Id="rId7" Type="http://schemas.openxmlformats.org/officeDocument/2006/relationships/image" Target="../media/image118.png"/><Relationship Id="rId2" Type="http://schemas.openxmlformats.org/officeDocument/2006/relationships/image" Target="../media/image103.jpeg"/><Relationship Id="rId1" Type="http://schemas.openxmlformats.org/officeDocument/2006/relationships/slideLayout" Target="../slideLayouts/slideLayout201.xml"/><Relationship Id="rId6" Type="http://schemas.openxmlformats.org/officeDocument/2006/relationships/image" Target="../media/image117.jp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05.png"/><Relationship Id="rId9" Type="http://schemas.openxmlformats.org/officeDocument/2006/relationships/image" Target="../media/image120.png"/></Relationships>
</file>

<file path=ppt/slides/_rels/slide4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0.xml"/><Relationship Id="rId1" Type="http://schemas.openxmlformats.org/officeDocument/2006/relationships/slideLayout" Target="../slideLayouts/slideLayout229.xml"/><Relationship Id="rId4" Type="http://schemas.openxmlformats.org/officeDocument/2006/relationships/image" Target="../media/image1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9.xml"/></Relationships>
</file>

<file path=ppt/slides/_rels/slide4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aka.ms/aks/roadmap" TargetMode="External"/><Relationship Id="rId1" Type="http://schemas.openxmlformats.org/officeDocument/2006/relationships/slideLayout" Target="../slideLayouts/slideLayout187.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7.png"/><Relationship Id="rId1" Type="http://schemas.openxmlformats.org/officeDocument/2006/relationships/slideLayout" Target="../slideLayouts/slideLayout200.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svg"/><Relationship Id="rId12" Type="http://schemas.openxmlformats.org/officeDocument/2006/relationships/image" Target="../media/image113.png"/><Relationship Id="rId2" Type="http://schemas.openxmlformats.org/officeDocument/2006/relationships/image" Target="../media/image103.jpeg"/><Relationship Id="rId1" Type="http://schemas.openxmlformats.org/officeDocument/2006/relationships/slideLayout" Target="../slideLayouts/slideLayout201.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4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04.png"/><Relationship Id="rId7" Type="http://schemas.openxmlformats.org/officeDocument/2006/relationships/image" Target="../media/image118.png"/><Relationship Id="rId2" Type="http://schemas.openxmlformats.org/officeDocument/2006/relationships/image" Target="../media/image103.jpeg"/><Relationship Id="rId1" Type="http://schemas.openxmlformats.org/officeDocument/2006/relationships/slideLayout" Target="../slideLayouts/slideLayout201.xml"/><Relationship Id="rId6" Type="http://schemas.openxmlformats.org/officeDocument/2006/relationships/image" Target="../media/image117.jp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05.png"/><Relationship Id="rId9" Type="http://schemas.openxmlformats.org/officeDocument/2006/relationships/image" Target="../media/image1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3.xml"/><Relationship Id="rId1" Type="http://schemas.openxmlformats.org/officeDocument/2006/relationships/slideLayout" Target="../slideLayouts/slideLayout202.xml"/><Relationship Id="rId4" Type="http://schemas.openxmlformats.org/officeDocument/2006/relationships/hyperlink" Target="https://www.gartner.com/en/documents/3988026"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xml"/><Relationship Id="rId1" Type="http://schemas.openxmlformats.org/officeDocument/2006/relationships/slideLayout" Target="../slideLayouts/slideLayout3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adrão dos Descobrimentos, Lisbonne - Réservez des tickets pour votre ...">
            <a:extLst>
              <a:ext uri="{FF2B5EF4-FFF2-40B4-BE49-F238E27FC236}">
                <a16:creationId xmlns:a16="http://schemas.microsoft.com/office/drawing/2014/main" id="{652307E9-2ED4-B102-DDC3-3223E25817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7192" b="7192"/>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E2062F1-D148-3703-1219-D1E7A11BA883}"/>
              </a:ext>
            </a:extLst>
          </p:cNvPr>
          <p:cNvSpPr/>
          <p:nvPr/>
        </p:nvSpPr>
        <p:spPr bwMode="auto">
          <a:xfrm>
            <a:off x="220852" y="374077"/>
            <a:ext cx="5144013" cy="991294"/>
          </a:xfrm>
          <a:prstGeom prst="rect">
            <a:avLst/>
          </a:prstGeom>
          <a:solidFill>
            <a:srgbClr val="6FA44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0" normalizeH="0" baseline="0" noProof="0">
                <a:ln>
                  <a:noFill/>
                </a:ln>
                <a:gradFill>
                  <a:gsLst>
                    <a:gs pos="0">
                      <a:srgbClr val="FFFFFF"/>
                    </a:gs>
                    <a:gs pos="100000">
                      <a:srgbClr val="FFFFFF"/>
                    </a:gs>
                  </a:gsLst>
                  <a:lin ang="5400000" scaled="0"/>
                </a:gradFill>
                <a:effectLst/>
                <a:uLnTx/>
                <a:uFillTx/>
                <a:latin typeface="Arial Black" panose="020B0A04020102020204" pitchFamily="34" charset="0"/>
                <a:ea typeface="Segoe UI" pitchFamily="34" charset="0"/>
                <a:cs typeface="Segoe UI" pitchFamily="34" charset="0"/>
              </a:rPr>
              <a:t>Welcome to</a:t>
            </a:r>
          </a:p>
        </p:txBody>
      </p:sp>
      <p:sp>
        <p:nvSpPr>
          <p:cNvPr id="12" name="Rectangle 11">
            <a:extLst>
              <a:ext uri="{FF2B5EF4-FFF2-40B4-BE49-F238E27FC236}">
                <a16:creationId xmlns:a16="http://schemas.microsoft.com/office/drawing/2014/main" id="{654A9A3B-52EF-F9CF-422B-D3D412CB1A8F}"/>
              </a:ext>
            </a:extLst>
          </p:cNvPr>
          <p:cNvSpPr/>
          <p:nvPr/>
        </p:nvSpPr>
        <p:spPr bwMode="auto">
          <a:xfrm>
            <a:off x="220853" y="1365371"/>
            <a:ext cx="8603271" cy="991294"/>
          </a:xfrm>
          <a:prstGeom prst="rect">
            <a:avLst/>
          </a:prstGeom>
          <a:solidFill>
            <a:srgbClr val="FFB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0" normalizeH="0" baseline="0" noProof="0">
                <a:ln>
                  <a:noFill/>
                </a:ln>
                <a:gradFill>
                  <a:gsLst>
                    <a:gs pos="0">
                      <a:srgbClr val="FFFFFF"/>
                    </a:gs>
                    <a:gs pos="100000">
                      <a:srgbClr val="FFFFFF"/>
                    </a:gs>
                  </a:gsLst>
                  <a:lin ang="5400000" scaled="0"/>
                </a:gradFill>
                <a:effectLst/>
                <a:uLnTx/>
                <a:uFillTx/>
                <a:latin typeface="Arial Black" panose="020B0A04020102020204" pitchFamily="34" charset="0"/>
                <a:ea typeface="Segoe UI" pitchFamily="34" charset="0"/>
                <a:cs typeface="Segoe UI" pitchFamily="34" charset="0"/>
              </a:rPr>
              <a:t>Global Azure Portugal</a:t>
            </a:r>
            <a:endParaRPr kumimoji="0" lang="en-US" sz="4400" b="1" i="0" u="none" strike="noStrike" kern="1200" cap="none" spc="0" normalizeH="0" baseline="0" noProof="0">
              <a:ln>
                <a:noFill/>
              </a:ln>
              <a:gradFill>
                <a:gsLst>
                  <a:gs pos="0">
                    <a:srgbClr val="FFFFFF"/>
                  </a:gs>
                  <a:gs pos="100000">
                    <a:srgbClr val="FFFFFF"/>
                  </a:gs>
                </a:gsLst>
                <a:lin ang="5400000" scaled="0"/>
              </a:gradFill>
              <a:effectLst/>
              <a:uLnTx/>
              <a:uFillTx/>
              <a:latin typeface="Arial Black" panose="020B0A04020102020204" pitchFamily="34" charset="0"/>
              <a:ea typeface="Segoe UI" pitchFamily="34" charset="0"/>
              <a:cs typeface="Segoe UI" pitchFamily="34" charset="0"/>
            </a:endParaRPr>
          </a:p>
        </p:txBody>
      </p:sp>
      <p:sp>
        <p:nvSpPr>
          <p:cNvPr id="13" name="Rectangle 12">
            <a:extLst>
              <a:ext uri="{FF2B5EF4-FFF2-40B4-BE49-F238E27FC236}">
                <a16:creationId xmlns:a16="http://schemas.microsoft.com/office/drawing/2014/main" id="{5CC6DE10-9FB3-0E35-1A1B-B5E46D98ACA6}"/>
              </a:ext>
            </a:extLst>
          </p:cNvPr>
          <p:cNvSpPr/>
          <p:nvPr/>
        </p:nvSpPr>
        <p:spPr bwMode="auto">
          <a:xfrm>
            <a:off x="218751" y="2356665"/>
            <a:ext cx="2259011" cy="991294"/>
          </a:xfrm>
          <a:prstGeom prst="rect">
            <a:avLst/>
          </a:prstGeom>
          <a:solidFill>
            <a:srgbClr val="D60A2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4400" b="1" i="0" u="none" strike="noStrike" kern="1200" cap="none" spc="0" normalizeH="0" baseline="0" noProof="0">
                <a:ln>
                  <a:noFill/>
                </a:ln>
                <a:gradFill>
                  <a:gsLst>
                    <a:gs pos="0">
                      <a:srgbClr val="FFFFFF"/>
                    </a:gs>
                    <a:gs pos="100000">
                      <a:srgbClr val="FFFFFF"/>
                    </a:gs>
                  </a:gsLst>
                  <a:lin ang="5400000" scaled="0"/>
                </a:gradFill>
                <a:effectLst/>
                <a:uLnTx/>
                <a:uFillTx/>
                <a:latin typeface="Arial Black" panose="020B0A04020102020204" pitchFamily="34" charset="0"/>
                <a:ea typeface="Segoe UI" pitchFamily="34" charset="0"/>
                <a:cs typeface="Segoe UI" pitchFamily="34" charset="0"/>
              </a:rPr>
              <a:t>2024</a:t>
            </a:r>
            <a:endParaRPr kumimoji="0" lang="en-US" sz="3200" b="1" i="0" u="none" strike="noStrike" kern="1200" cap="none" spc="0" normalizeH="0" baseline="0" noProof="0">
              <a:ln>
                <a:noFill/>
              </a:ln>
              <a:gradFill>
                <a:gsLst>
                  <a:gs pos="0">
                    <a:srgbClr val="FFFFFF"/>
                  </a:gs>
                  <a:gs pos="100000">
                    <a:srgbClr val="FFFFFF"/>
                  </a:gs>
                </a:gsLst>
                <a:lin ang="5400000" scaled="0"/>
              </a:gradFill>
              <a:effectLst/>
              <a:uLnTx/>
              <a:uFillTx/>
              <a:latin typeface="Arial Black" panose="020B0A04020102020204" pitchFamily="34" charset="0"/>
              <a:ea typeface="Segoe UI" pitchFamily="34" charset="0"/>
              <a:cs typeface="Segoe UI" pitchFamily="34" charset="0"/>
            </a:endParaRPr>
          </a:p>
        </p:txBody>
      </p:sp>
      <p:pic>
        <p:nvPicPr>
          <p:cNvPr id="8" name="Picture 2">
            <a:extLst>
              <a:ext uri="{FF2B5EF4-FFF2-40B4-BE49-F238E27FC236}">
                <a16:creationId xmlns:a16="http://schemas.microsoft.com/office/drawing/2014/main" id="{001E1824-A490-5EF1-B3C3-A929A9E80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0224" y="5217723"/>
            <a:ext cx="1879072" cy="14511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logo of a cloud with a flag&#10;&#10;Description automatically generated">
            <a:extLst>
              <a:ext uri="{FF2B5EF4-FFF2-40B4-BE49-F238E27FC236}">
                <a16:creationId xmlns:a16="http://schemas.microsoft.com/office/drawing/2014/main" id="{0B1029C7-2498-EACE-C2AB-DB308B32C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3451" y="189088"/>
            <a:ext cx="2359401" cy="1327163"/>
          </a:xfrm>
          <a:prstGeom prst="rect">
            <a:avLst/>
          </a:prstGeom>
        </p:spPr>
      </p:pic>
      <p:sp>
        <p:nvSpPr>
          <p:cNvPr id="3" name="Title 1">
            <a:extLst>
              <a:ext uri="{FF2B5EF4-FFF2-40B4-BE49-F238E27FC236}">
                <a16:creationId xmlns:a16="http://schemas.microsoft.com/office/drawing/2014/main" id="{9462358A-C682-F1D7-B227-932044311114}"/>
              </a:ext>
            </a:extLst>
          </p:cNvPr>
          <p:cNvSpPr txBox="1">
            <a:spLocks/>
          </p:cNvSpPr>
          <p:nvPr/>
        </p:nvSpPr>
        <p:spPr>
          <a:xfrm>
            <a:off x="292768" y="5000306"/>
            <a:ext cx="9144000" cy="632455"/>
          </a:xfrm>
          <a:prstGeom prst="rect">
            <a:avLst/>
          </a:prstGeom>
          <a:solidFill>
            <a:srgbClr val="BFBFBF">
              <a:alpha val="6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Segoe UI Semilight" panose="020B0402040204020203" pitchFamily="34" charset="0"/>
                <a:ea typeface="+mj-ea"/>
                <a:cs typeface="Segoe UI Semilight" panose="020B04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schemeClr val="bg1"/>
                </a:solidFill>
                <a:effectLst/>
                <a:uLnTx/>
                <a:uFillTx/>
                <a:latin typeface="Segoe UI Semilight" panose="020B0402040204020203" pitchFamily="34" charset="0"/>
                <a:ea typeface="+mj-ea"/>
                <a:cs typeface="Segoe UI Semilight" panose="020B0402040204020203" pitchFamily="34" charset="0"/>
              </a:rPr>
              <a:t>Deep Dive into AKS</a:t>
            </a:r>
          </a:p>
        </p:txBody>
      </p:sp>
      <p:sp>
        <p:nvSpPr>
          <p:cNvPr id="4" name="Subtitle 2">
            <a:extLst>
              <a:ext uri="{FF2B5EF4-FFF2-40B4-BE49-F238E27FC236}">
                <a16:creationId xmlns:a16="http://schemas.microsoft.com/office/drawing/2014/main" id="{7B439912-20AA-4BB0-EF82-4F5E6C1D36FE}"/>
              </a:ext>
            </a:extLst>
          </p:cNvPr>
          <p:cNvSpPr txBox="1">
            <a:spLocks/>
          </p:cNvSpPr>
          <p:nvPr/>
        </p:nvSpPr>
        <p:spPr>
          <a:xfrm>
            <a:off x="292767" y="5991600"/>
            <a:ext cx="9143999" cy="632455"/>
          </a:xfrm>
          <a:prstGeom prst="rect">
            <a:avLst/>
          </a:prstGeom>
          <a:solidFill>
            <a:srgbClr val="BFBFBF">
              <a:alpha val="60000"/>
            </a:srgbClr>
          </a:solidFill>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kumimoji="0" lang="en-US" sz="1800" b="1" i="0" u="none" strike="noStrike" kern="1200" cap="none" spc="0" normalizeH="0" baseline="0" dirty="0">
                <a:ln>
                  <a:noFill/>
                </a:ln>
                <a:solidFill>
                  <a:srgbClr val="000000">
                    <a:lumMod val="65000"/>
                    <a:lumOff val="35000"/>
                  </a:srgbClr>
                </a:solidFill>
                <a:effectLst/>
                <a:uLnTx/>
                <a:uFillTx/>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dirty="0">
                <a:solidFill>
                  <a:schemeClr val="tx1"/>
                </a:solidFill>
              </a:rPr>
              <a:t>Marco António Silva </a:t>
            </a:r>
            <a:r>
              <a:rPr kumimoji="0" lang="pt-BR" sz="1800" b="1"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 National Innovation Officer &amp; Senior Cloud Solution Architect @ Microsoft</a:t>
            </a:r>
            <a:r>
              <a:rPr lang="pt-BR" dirty="0">
                <a:solidFill>
                  <a:schemeClr val="tx1"/>
                </a:solidFill>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Renato Ribeiro – Cloud Solution Architect @ Microsoft</a:t>
            </a:r>
          </a:p>
        </p:txBody>
      </p:sp>
    </p:spTree>
    <p:extLst>
      <p:ext uri="{BB962C8B-B14F-4D97-AF65-F5344CB8AC3E}">
        <p14:creationId xmlns:p14="http://schemas.microsoft.com/office/powerpoint/2010/main" val="29625297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5" name="Rounded Rectangle 5">
            <a:extLst>
              <a:ext uri="{FF2B5EF4-FFF2-40B4-BE49-F238E27FC236}">
                <a16:creationId xmlns:a16="http://schemas.microsoft.com/office/drawing/2014/main" id="{9D980E56-F075-4BD0-226F-4A38485DD839}"/>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4">
              <a:alphaModFix amt="15000"/>
              <a:extLst>
                <a:ext uri="{96DAC541-7B7A-43D3-8B79-37D633B846F1}">
                  <asvg:svgBlip xmlns:asvg="http://schemas.microsoft.com/office/drawing/2016/SVG/main" r:embed="rId5"/>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77B4C8C8-BB40-0F15-1801-EBDEA861AB75}"/>
              </a:ext>
              <a:ext uri="{C183D7F6-B498-43B3-948B-1728B52AA6E4}">
                <adec:decorative xmlns:adec="http://schemas.microsoft.com/office/drawing/2017/decorative" val="1"/>
              </a:ext>
            </a:extLst>
          </p:cNvPr>
          <p:cNvCxnSpPr>
            <a:cxnSpLocks/>
          </p:cNvCxnSpPr>
          <p:nvPr/>
        </p:nvCxnSpPr>
        <p:spPr>
          <a:xfrm>
            <a:off x="6244333" y="2672808"/>
            <a:ext cx="0" cy="3596230"/>
          </a:xfrm>
          <a:prstGeom prst="line">
            <a:avLst/>
          </a:prstGeom>
          <a:noFill/>
          <a:ln w="6350" cap="flat" cmpd="sng" algn="ctr">
            <a:solidFill>
              <a:srgbClr val="E7E4E1"/>
            </a:solidFill>
            <a:prstDash val="solid"/>
            <a:miter lim="800000"/>
          </a:ln>
          <a:effectLst/>
        </p:spPr>
      </p:cxnSp>
      <p:sp>
        <p:nvSpPr>
          <p:cNvPr id="18" name="Title 17">
            <a:extLst>
              <a:ext uri="{FF2B5EF4-FFF2-40B4-BE49-F238E27FC236}">
                <a16:creationId xmlns:a16="http://schemas.microsoft.com/office/drawing/2014/main" id="{CB1361D2-B697-6CBF-F9C2-91A7E79FB096}"/>
              </a:ext>
            </a:extLst>
          </p:cNvPr>
          <p:cNvSpPr txBox="1">
            <a:spLocks noGrp="1"/>
          </p:cNvSpPr>
          <p:nvPr>
            <p:ph type="title" idx="4294967295"/>
          </p:nvPr>
        </p:nvSpPr>
        <p:spPr>
          <a:xfrm>
            <a:off x="439616" y="1220908"/>
            <a:ext cx="7693025" cy="1200150"/>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p>
            <a:pPr marL="0" marR="0" lvl="0" indent="0" algn="ctr" defTabSz="652943" rtl="0" eaLnBrk="1" fontAlgn="base" latinLnBrk="0" hangingPunct="1">
              <a:lnSpc>
                <a:spcPct val="100000"/>
              </a:lnSpc>
              <a:spcBef>
                <a:spcPct val="0"/>
              </a:spcBef>
              <a:spcAft>
                <a:spcPct val="0"/>
              </a:spcAft>
              <a:buClrTx/>
              <a:buSzTx/>
              <a:buFontTx/>
              <a:buNone/>
              <a:tabLst/>
              <a:defRPr/>
            </a:pPr>
            <a:r>
              <a:rPr kumimoji="0" lang="en-US" sz="4800" b="0" i="0" u="none" strike="noStrike" kern="0" cap="none" spc="0" normalizeH="0" baseline="0" noProof="0">
                <a:ln>
                  <a:noFill/>
                </a:ln>
                <a:effectLst/>
                <a:uLnTx/>
                <a:uFillTx/>
                <a:latin typeface="+mj-lt"/>
                <a:ea typeface="+mn-ea"/>
                <a:cs typeface="Segoe UI" panose="020B0502040204020203" pitchFamily="34" charset="0"/>
              </a:rPr>
              <a:t>Istio service mesh add-on</a:t>
            </a:r>
          </a:p>
        </p:txBody>
      </p:sp>
      <p:sp>
        <p:nvSpPr>
          <p:cNvPr id="21" name="Title 13">
            <a:extLst>
              <a:ext uri="{FF2B5EF4-FFF2-40B4-BE49-F238E27FC236}">
                <a16:creationId xmlns:a16="http://schemas.microsoft.com/office/drawing/2014/main" id="{023084C3-08B4-9004-DCDE-C00015D27EDB}"/>
              </a:ext>
            </a:extLst>
          </p:cNvPr>
          <p:cNvSpPr txBox="1">
            <a:spLocks/>
          </p:cNvSpPr>
          <p:nvPr/>
        </p:nvSpPr>
        <p:spPr>
          <a:xfrm>
            <a:off x="730945" y="2773193"/>
            <a:ext cx="492294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Challenges we heard from users</a:t>
            </a:r>
          </a:p>
        </p:txBody>
      </p:sp>
      <p:sp>
        <p:nvSpPr>
          <p:cNvPr id="22" name="Oval 21" descr="1">
            <a:extLst>
              <a:ext uri="{FF2B5EF4-FFF2-40B4-BE49-F238E27FC236}">
                <a16:creationId xmlns:a16="http://schemas.microsoft.com/office/drawing/2014/main" id="{F7C6D682-F7B8-800B-7D46-682A612C2920}"/>
              </a:ext>
            </a:extLst>
          </p:cNvPr>
          <p:cNvSpPr/>
          <p:nvPr/>
        </p:nvSpPr>
        <p:spPr>
          <a:xfrm>
            <a:off x="730946" y="3334329"/>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1</a:t>
            </a:r>
          </a:p>
        </p:txBody>
      </p:sp>
      <p:sp>
        <p:nvSpPr>
          <p:cNvPr id="23" name="Text Placeholder 3">
            <a:extLst>
              <a:ext uri="{FF2B5EF4-FFF2-40B4-BE49-F238E27FC236}">
                <a16:creationId xmlns:a16="http://schemas.microsoft.com/office/drawing/2014/main" id="{481D6DB5-42AE-F2E8-4378-6941333E8D52}"/>
              </a:ext>
            </a:extLst>
          </p:cNvPr>
          <p:cNvSpPr txBox="1">
            <a:spLocks/>
          </p:cNvSpPr>
          <p:nvPr/>
        </p:nvSpPr>
        <p:spPr>
          <a:xfrm>
            <a:off x="1137346" y="3214076"/>
            <a:ext cx="4352749" cy="492443"/>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Coordinating upgrades for Istio and underlying Kubernetes versions is a pain</a:t>
            </a:r>
          </a:p>
        </p:txBody>
      </p:sp>
      <p:sp>
        <p:nvSpPr>
          <p:cNvPr id="42" name="Oval 41" descr="1">
            <a:extLst>
              <a:ext uri="{FF2B5EF4-FFF2-40B4-BE49-F238E27FC236}">
                <a16:creationId xmlns:a16="http://schemas.microsoft.com/office/drawing/2014/main" id="{E34465C3-FD5B-D6AC-BCE6-05342E7C5CE3}"/>
              </a:ext>
            </a:extLst>
          </p:cNvPr>
          <p:cNvSpPr/>
          <p:nvPr/>
        </p:nvSpPr>
        <p:spPr>
          <a:xfrm>
            <a:off x="730946" y="3945322"/>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2</a:t>
            </a:r>
          </a:p>
        </p:txBody>
      </p:sp>
      <p:sp>
        <p:nvSpPr>
          <p:cNvPr id="43" name="Text Placeholder 3">
            <a:extLst>
              <a:ext uri="{FF2B5EF4-FFF2-40B4-BE49-F238E27FC236}">
                <a16:creationId xmlns:a16="http://schemas.microsoft.com/office/drawing/2014/main" id="{9EEC0938-517A-1750-7688-EDF31AAA93D9}"/>
              </a:ext>
            </a:extLst>
          </p:cNvPr>
          <p:cNvSpPr txBox="1">
            <a:spLocks/>
          </p:cNvSpPr>
          <p:nvPr/>
        </p:nvSpPr>
        <p:spPr>
          <a:xfrm>
            <a:off x="1137346" y="3825069"/>
            <a:ext cx="4352749" cy="492443"/>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Configuring and fine tuning Istio components </a:t>
            </a:r>
            <a:b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to work with large scale clusters</a:t>
            </a:r>
          </a:p>
        </p:txBody>
      </p:sp>
      <p:sp>
        <p:nvSpPr>
          <p:cNvPr id="44" name="Oval 43" descr="1">
            <a:extLst>
              <a:ext uri="{FF2B5EF4-FFF2-40B4-BE49-F238E27FC236}">
                <a16:creationId xmlns:a16="http://schemas.microsoft.com/office/drawing/2014/main" id="{CE1FF658-8BD4-CA34-2B9C-BCED9C7865A7}"/>
              </a:ext>
            </a:extLst>
          </p:cNvPr>
          <p:cNvSpPr/>
          <p:nvPr/>
        </p:nvSpPr>
        <p:spPr>
          <a:xfrm>
            <a:off x="730946" y="4556315"/>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3</a:t>
            </a:r>
          </a:p>
        </p:txBody>
      </p:sp>
      <p:sp>
        <p:nvSpPr>
          <p:cNvPr id="45" name="Text Placeholder 3">
            <a:extLst>
              <a:ext uri="{FF2B5EF4-FFF2-40B4-BE49-F238E27FC236}">
                <a16:creationId xmlns:a16="http://schemas.microsoft.com/office/drawing/2014/main" id="{35AFFC13-3F67-E33E-7087-E2E863D9C8F6}"/>
              </a:ext>
            </a:extLst>
          </p:cNvPr>
          <p:cNvSpPr txBox="1">
            <a:spLocks/>
          </p:cNvSpPr>
          <p:nvPr/>
        </p:nvSpPr>
        <p:spPr>
          <a:xfrm>
            <a:off x="1137346" y="4436062"/>
            <a:ext cx="4352749" cy="492443"/>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Using Istio with self-managed </a:t>
            </a:r>
            <a:b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Prometheus and Grafana</a:t>
            </a:r>
          </a:p>
        </p:txBody>
      </p:sp>
      <p:sp>
        <p:nvSpPr>
          <p:cNvPr id="46" name="Oval 45" descr="1">
            <a:extLst>
              <a:ext uri="{FF2B5EF4-FFF2-40B4-BE49-F238E27FC236}">
                <a16:creationId xmlns:a16="http://schemas.microsoft.com/office/drawing/2014/main" id="{A85A66E6-BF6D-3296-C9B5-303687787350}"/>
              </a:ext>
            </a:extLst>
          </p:cNvPr>
          <p:cNvSpPr/>
          <p:nvPr/>
        </p:nvSpPr>
        <p:spPr>
          <a:xfrm>
            <a:off x="730946" y="5293277"/>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4</a:t>
            </a:r>
          </a:p>
        </p:txBody>
      </p:sp>
      <p:sp>
        <p:nvSpPr>
          <p:cNvPr id="47" name="Text Placeholder 3">
            <a:extLst>
              <a:ext uri="{FF2B5EF4-FFF2-40B4-BE49-F238E27FC236}">
                <a16:creationId xmlns:a16="http://schemas.microsoft.com/office/drawing/2014/main" id="{05580137-FDBD-5640-569E-E6507162CA9B}"/>
              </a:ext>
            </a:extLst>
          </p:cNvPr>
          <p:cNvSpPr txBox="1">
            <a:spLocks/>
          </p:cNvSpPr>
          <p:nvPr/>
        </p:nvSpPr>
        <p:spPr>
          <a:xfrm>
            <a:off x="1137346" y="5049913"/>
            <a:ext cx="4352749" cy="738664"/>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When there are any issues with Istio components or compatibility issues with underlying cluster, little to no support!</a:t>
            </a:r>
          </a:p>
        </p:txBody>
      </p:sp>
      <p:sp>
        <p:nvSpPr>
          <p:cNvPr id="32" name="Title 13">
            <a:extLst>
              <a:ext uri="{FF2B5EF4-FFF2-40B4-BE49-F238E27FC236}">
                <a16:creationId xmlns:a16="http://schemas.microsoft.com/office/drawing/2014/main" id="{55295BBE-1039-35EF-783D-AB15C33A3E23}"/>
              </a:ext>
            </a:extLst>
          </p:cNvPr>
          <p:cNvSpPr txBox="1">
            <a:spLocks/>
          </p:cNvSpPr>
          <p:nvPr/>
        </p:nvSpPr>
        <p:spPr>
          <a:xfrm>
            <a:off x="6501146" y="2773193"/>
            <a:ext cx="3698316"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AKS Istio add-on</a:t>
            </a:r>
          </a:p>
        </p:txBody>
      </p:sp>
      <p:sp>
        <p:nvSpPr>
          <p:cNvPr id="48" name="Oval 47" descr="1">
            <a:extLst>
              <a:ext uri="{FF2B5EF4-FFF2-40B4-BE49-F238E27FC236}">
                <a16:creationId xmlns:a16="http://schemas.microsoft.com/office/drawing/2014/main" id="{486FAF98-6CB0-DD2F-E3B6-E8C3E8454314}"/>
              </a:ext>
            </a:extLst>
          </p:cNvPr>
          <p:cNvSpPr/>
          <p:nvPr/>
        </p:nvSpPr>
        <p:spPr>
          <a:xfrm>
            <a:off x="6507126" y="3334329"/>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1</a:t>
            </a:r>
          </a:p>
        </p:txBody>
      </p:sp>
      <p:sp>
        <p:nvSpPr>
          <p:cNvPr id="49" name="Text Placeholder 3">
            <a:extLst>
              <a:ext uri="{FF2B5EF4-FFF2-40B4-BE49-F238E27FC236}">
                <a16:creationId xmlns:a16="http://schemas.microsoft.com/office/drawing/2014/main" id="{53A6ABA7-A845-9CFE-6DE3-7706FFD5E87F}"/>
              </a:ext>
            </a:extLst>
          </p:cNvPr>
          <p:cNvSpPr txBox="1">
            <a:spLocks/>
          </p:cNvSpPr>
          <p:nvPr/>
        </p:nvSpPr>
        <p:spPr>
          <a:xfrm>
            <a:off x="6913526" y="3214076"/>
            <a:ext cx="4352749" cy="492443"/>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Istio versions tested and verified to be compatible with supported versions of AKS</a:t>
            </a:r>
          </a:p>
        </p:txBody>
      </p:sp>
      <p:sp>
        <p:nvSpPr>
          <p:cNvPr id="50" name="Oval 49" descr="1">
            <a:extLst>
              <a:ext uri="{FF2B5EF4-FFF2-40B4-BE49-F238E27FC236}">
                <a16:creationId xmlns:a16="http://schemas.microsoft.com/office/drawing/2014/main" id="{9C1141B0-B241-AA36-CBD0-5F01F177DD5C}"/>
              </a:ext>
            </a:extLst>
          </p:cNvPr>
          <p:cNvSpPr/>
          <p:nvPr/>
        </p:nvSpPr>
        <p:spPr>
          <a:xfrm>
            <a:off x="6507126" y="3945322"/>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2</a:t>
            </a:r>
          </a:p>
        </p:txBody>
      </p:sp>
      <p:sp>
        <p:nvSpPr>
          <p:cNvPr id="51" name="Text Placeholder 3">
            <a:extLst>
              <a:ext uri="{FF2B5EF4-FFF2-40B4-BE49-F238E27FC236}">
                <a16:creationId xmlns:a16="http://schemas.microsoft.com/office/drawing/2014/main" id="{4C1EACF6-067B-43DB-9E9D-E035578F0C71}"/>
              </a:ext>
            </a:extLst>
          </p:cNvPr>
          <p:cNvSpPr txBox="1">
            <a:spLocks/>
          </p:cNvSpPr>
          <p:nvPr/>
        </p:nvSpPr>
        <p:spPr>
          <a:xfrm>
            <a:off x="6913526" y="3825069"/>
            <a:ext cx="4352749" cy="492443"/>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Microsoft handles scaling and configuration </a:t>
            </a:r>
            <a:b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of Istio control plane</a:t>
            </a:r>
          </a:p>
        </p:txBody>
      </p:sp>
      <p:sp>
        <p:nvSpPr>
          <p:cNvPr id="52" name="Oval 51" descr="1">
            <a:extLst>
              <a:ext uri="{FF2B5EF4-FFF2-40B4-BE49-F238E27FC236}">
                <a16:creationId xmlns:a16="http://schemas.microsoft.com/office/drawing/2014/main" id="{290E032D-88A2-B362-C600-CE13A5BF4FA5}"/>
              </a:ext>
            </a:extLst>
          </p:cNvPr>
          <p:cNvSpPr/>
          <p:nvPr/>
        </p:nvSpPr>
        <p:spPr>
          <a:xfrm>
            <a:off x="6507126" y="4556315"/>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3</a:t>
            </a:r>
          </a:p>
        </p:txBody>
      </p:sp>
      <p:sp>
        <p:nvSpPr>
          <p:cNvPr id="53" name="Text Placeholder 3">
            <a:extLst>
              <a:ext uri="{FF2B5EF4-FFF2-40B4-BE49-F238E27FC236}">
                <a16:creationId xmlns:a16="http://schemas.microsoft.com/office/drawing/2014/main" id="{93F42373-AD8B-0CD2-F0A5-0127D79D4830}"/>
              </a:ext>
            </a:extLst>
          </p:cNvPr>
          <p:cNvSpPr txBox="1">
            <a:spLocks/>
          </p:cNvSpPr>
          <p:nvPr/>
        </p:nvSpPr>
        <p:spPr>
          <a:xfrm>
            <a:off x="6913526" y="4436062"/>
            <a:ext cx="4352749" cy="492443"/>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Microsoft adjusts scaling of AKS components like `</a:t>
            </a:r>
            <a:r>
              <a:rPr kumimoji="0" lang="en-US" sz="1600" b="0" i="0" u="none" strike="noStrike" kern="1200" cap="none" spc="0" normalizeH="0" baseline="0" noProof="0" err="1">
                <a:ln>
                  <a:noFill/>
                </a:ln>
                <a:solidFill>
                  <a:srgbClr val="FFFFFF"/>
                </a:solidFill>
                <a:effectLst/>
                <a:uLnTx/>
                <a:uFillTx/>
                <a:latin typeface="Segoe UI"/>
                <a:ea typeface="+mn-ea"/>
                <a:cs typeface="Segoe UI Semilight" panose="020B0402040204020203" pitchFamily="34" charset="0"/>
              </a:rPr>
              <a:t>coredns</a:t>
            </a: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 when Istio is enabled</a:t>
            </a:r>
          </a:p>
        </p:txBody>
      </p:sp>
      <p:sp>
        <p:nvSpPr>
          <p:cNvPr id="54" name="Oval 53" descr="1">
            <a:extLst>
              <a:ext uri="{FF2B5EF4-FFF2-40B4-BE49-F238E27FC236}">
                <a16:creationId xmlns:a16="http://schemas.microsoft.com/office/drawing/2014/main" id="{607B5F0D-9B72-BD56-4932-8628AC43DF14}"/>
              </a:ext>
            </a:extLst>
          </p:cNvPr>
          <p:cNvSpPr/>
          <p:nvPr/>
        </p:nvSpPr>
        <p:spPr>
          <a:xfrm>
            <a:off x="6507126" y="5047055"/>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4</a:t>
            </a:r>
          </a:p>
        </p:txBody>
      </p:sp>
      <p:sp>
        <p:nvSpPr>
          <p:cNvPr id="55" name="Text Placeholder 3">
            <a:extLst>
              <a:ext uri="{FF2B5EF4-FFF2-40B4-BE49-F238E27FC236}">
                <a16:creationId xmlns:a16="http://schemas.microsoft.com/office/drawing/2014/main" id="{01D472ED-5B3C-9CEB-A619-F2CCBA8BEED1}"/>
              </a:ext>
            </a:extLst>
          </p:cNvPr>
          <p:cNvSpPr txBox="1">
            <a:spLocks/>
          </p:cNvSpPr>
          <p:nvPr/>
        </p:nvSpPr>
        <p:spPr>
          <a:xfrm>
            <a:off x="6913526" y="5049913"/>
            <a:ext cx="4352749" cy="246221"/>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Verified external and internal ingress set-up</a:t>
            </a:r>
          </a:p>
        </p:txBody>
      </p:sp>
      <p:sp>
        <p:nvSpPr>
          <p:cNvPr id="56" name="Oval 55" descr="1">
            <a:extLst>
              <a:ext uri="{FF2B5EF4-FFF2-40B4-BE49-F238E27FC236}">
                <a16:creationId xmlns:a16="http://schemas.microsoft.com/office/drawing/2014/main" id="{8466D652-FF79-0F7A-1264-2B0BFA3E3A84}"/>
              </a:ext>
            </a:extLst>
          </p:cNvPr>
          <p:cNvSpPr/>
          <p:nvPr/>
        </p:nvSpPr>
        <p:spPr>
          <a:xfrm>
            <a:off x="6507126" y="5532079"/>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5</a:t>
            </a:r>
          </a:p>
        </p:txBody>
      </p:sp>
      <p:sp>
        <p:nvSpPr>
          <p:cNvPr id="57" name="Text Placeholder 3">
            <a:extLst>
              <a:ext uri="{FF2B5EF4-FFF2-40B4-BE49-F238E27FC236}">
                <a16:creationId xmlns:a16="http://schemas.microsoft.com/office/drawing/2014/main" id="{13ECA692-EE79-195B-82EC-1742C4AA3514}"/>
              </a:ext>
            </a:extLst>
          </p:cNvPr>
          <p:cNvSpPr txBox="1">
            <a:spLocks/>
          </p:cNvSpPr>
          <p:nvPr/>
        </p:nvSpPr>
        <p:spPr>
          <a:xfrm>
            <a:off x="6913526" y="5411826"/>
            <a:ext cx="4352749" cy="492443"/>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Verified to work with Azure Monitor-managed Prometheus and Grafana</a:t>
            </a:r>
          </a:p>
        </p:txBody>
      </p:sp>
      <p:sp>
        <p:nvSpPr>
          <p:cNvPr id="58" name="Oval 57" descr="1">
            <a:extLst>
              <a:ext uri="{FF2B5EF4-FFF2-40B4-BE49-F238E27FC236}">
                <a16:creationId xmlns:a16="http://schemas.microsoft.com/office/drawing/2014/main" id="{CBC49D4F-109F-D8CD-3DF0-5A199F40AA39}"/>
              </a:ext>
            </a:extLst>
          </p:cNvPr>
          <p:cNvSpPr/>
          <p:nvPr/>
        </p:nvSpPr>
        <p:spPr>
          <a:xfrm>
            <a:off x="6507126" y="6019959"/>
            <a:ext cx="255402" cy="251936"/>
          </a:xfrm>
          <a:prstGeom prst="ellipse">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solidFill>
                  <a:srgbClr val="FFFFFF"/>
                </a:solidFill>
                <a:effectLst/>
                <a:uLnTx/>
                <a:uFillTx/>
                <a:latin typeface="Segoe UI Semibold"/>
                <a:ea typeface="+mn-ea"/>
                <a:cs typeface="Segoe UI" pitchFamily="34" charset="0"/>
              </a:rPr>
              <a:t>6</a:t>
            </a:r>
          </a:p>
        </p:txBody>
      </p:sp>
      <p:sp>
        <p:nvSpPr>
          <p:cNvPr id="59" name="Text Placeholder 3">
            <a:extLst>
              <a:ext uri="{FF2B5EF4-FFF2-40B4-BE49-F238E27FC236}">
                <a16:creationId xmlns:a16="http://schemas.microsoft.com/office/drawing/2014/main" id="{F920EB71-3CC9-2389-41EC-14639B362F3A}"/>
              </a:ext>
            </a:extLst>
          </p:cNvPr>
          <p:cNvSpPr txBox="1">
            <a:spLocks/>
          </p:cNvSpPr>
          <p:nvPr/>
        </p:nvSpPr>
        <p:spPr>
          <a:xfrm>
            <a:off x="6913526" y="6022817"/>
            <a:ext cx="4352749" cy="246221"/>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Official Azure support provided for the add-on</a:t>
            </a:r>
          </a:p>
        </p:txBody>
      </p:sp>
      <p:sp>
        <p:nvSpPr>
          <p:cNvPr id="3" name="Rounded Rectangle 2" descr="Dark Pattern: Grid">
            <a:extLst>
              <a:ext uri="{FF2B5EF4-FFF2-40B4-BE49-F238E27FC236}">
                <a16:creationId xmlns:a16="http://schemas.microsoft.com/office/drawing/2014/main" id="{2F5BCA48-101D-8A09-95D4-C0CC9C733F0F}"/>
              </a:ext>
            </a:extLst>
          </p:cNvPr>
          <p:cNvSpPr/>
          <p:nvPr/>
        </p:nvSpPr>
        <p:spPr bwMode="auto">
          <a:xfrm>
            <a:off x="11240" y="-21961"/>
            <a:ext cx="12192000" cy="1066780"/>
          </a:xfrm>
          <a:prstGeom prst="roundRect">
            <a:avLst>
              <a:gd name="adj" fmla="val 0"/>
            </a:avLst>
          </a:prstGeom>
          <a:blipFill dpi="0" rotWithShape="1">
            <a:blip r:embed="rId6">
              <a:alphaModFix amt="20000"/>
              <a:extLst>
                <a:ext uri="{96DAC541-7B7A-43D3-8B79-37D633B846F1}">
                  <asvg:svgBlip xmlns:asvg="http://schemas.microsoft.com/office/drawing/2016/SVG/main" r:embed="rId7"/>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ounded Rectangle 18" descr="Announcing&#10;">
            <a:extLst>
              <a:ext uri="{FF2B5EF4-FFF2-40B4-BE49-F238E27FC236}">
                <a16:creationId xmlns:a16="http://schemas.microsoft.com/office/drawing/2014/main" id="{7BEF366E-1B1C-08B6-3FC0-A4CDFF09E91F}"/>
              </a:ext>
            </a:extLst>
          </p:cNvPr>
          <p:cNvSpPr/>
          <p:nvPr/>
        </p:nvSpPr>
        <p:spPr bwMode="auto">
          <a:xfrm>
            <a:off x="4231640" y="707081"/>
            <a:ext cx="3728720" cy="696795"/>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a:lnSpc>
                <a:spcPct val="100000"/>
              </a:lnSpc>
              <a:spcBef>
                <a:spcPct val="0"/>
              </a:spcBef>
              <a:spcAft>
                <a:spcPct val="0"/>
              </a:spcAft>
              <a:buNone/>
              <a:tabLst/>
              <a:defRPr/>
            </a:pPr>
            <a:r>
              <a:rPr lang="en-US" altLang="zh-TW" sz="2800" dirty="0">
                <a:ln w="3175">
                  <a:noFill/>
                </a:ln>
                <a:gradFill>
                  <a:gsLst>
                    <a:gs pos="1124">
                      <a:srgbClr val="000000"/>
                    </a:gs>
                    <a:gs pos="17416">
                      <a:srgbClr val="000000"/>
                    </a:gs>
                  </a:gsLst>
                  <a:path path="circle">
                    <a:fillToRect l="100000" b="100000"/>
                  </a:path>
                </a:gradFill>
                <a:latin typeface="Segoe UI Semibold"/>
                <a:cs typeface="Segoe UI"/>
              </a:rPr>
              <a:t>GA</a:t>
            </a:r>
            <a:endParaRPr lang="en-US" dirty="0">
              <a:ea typeface="+mn-ea"/>
            </a:endParaRPr>
          </a:p>
        </p:txBody>
      </p:sp>
    </p:spTree>
    <p:extLst>
      <p:ext uri="{BB962C8B-B14F-4D97-AF65-F5344CB8AC3E}">
        <p14:creationId xmlns:p14="http://schemas.microsoft.com/office/powerpoint/2010/main" val="14999331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1000"/>
                                  </p:stCondLst>
                                  <p:childTnLst>
                                    <p:animMotion origin="layout" path="M 0 7.40741E-7 L 0 0.03542 " pathEditMode="relative" rAng="0" ptsTypes="AA">
                                      <p:cBhvr>
                                        <p:cTn id="9" dur="700" spd="-100000" fill="hold"/>
                                        <p:tgtEl>
                                          <p:spTgt spid="18"/>
                                        </p:tgtEl>
                                        <p:attrNameLst>
                                          <p:attrName>ppt_x</p:attrName>
                                          <p:attrName>ppt_y</p:attrName>
                                        </p:attrNameLst>
                                      </p:cBhvr>
                                      <p:rCtr x="0" y="1759"/>
                                    </p:animMotion>
                                  </p:childTnLst>
                                </p:cTn>
                              </p:par>
                              <p:par>
                                <p:cTn id="10" presetID="22" presetClass="entr" presetSubtype="1"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par>
                                <p:cTn id="13" presetID="53" presetClass="entr" presetSubtype="16" accel="50000" decel="50000"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6" presetClass="emph" presetSubtype="0" decel="100000" autoRev="1" fill="hold" grpId="1" nodeType="withEffect">
                                  <p:stCondLst>
                                    <p:cond delay="1200"/>
                                  </p:stCondLst>
                                  <p:childTnLst>
                                    <p:animScale>
                                      <p:cBhvr>
                                        <p:cTn id="19" dur="300" fill="hold"/>
                                        <p:tgtEl>
                                          <p:spTgt spid="22"/>
                                        </p:tgtEl>
                                      </p:cBhvr>
                                      <p:by x="120000" y="120000"/>
                                    </p:animScale>
                                  </p:childTnLst>
                                </p:cTn>
                              </p:par>
                              <p:par>
                                <p:cTn id="20" presetID="10" presetClass="entr" presetSubtype="0" fill="hold" grpId="0" nodeType="withEffect">
                                  <p:stCondLst>
                                    <p:cond delay="1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1200"/>
                                  </p:stCondLst>
                                  <p:childTnLst>
                                    <p:animMotion origin="layout" path="M -0.02786 0.00023 L -4.79167E-6 3.7037E-7 " pathEditMode="relative" rAng="0" ptsTypes="AA">
                                      <p:cBhvr>
                                        <p:cTn id="24" dur="700" fill="hold"/>
                                        <p:tgtEl>
                                          <p:spTgt spid="23"/>
                                        </p:tgtEl>
                                        <p:attrNameLst>
                                          <p:attrName>ppt_x</p:attrName>
                                          <p:attrName>ppt_y</p:attrName>
                                        </p:attrNameLst>
                                      </p:cBhvr>
                                      <p:rCtr x="1393" y="-23"/>
                                    </p:animMotion>
                                  </p:childTnLst>
                                </p:cTn>
                              </p:par>
                              <p:par>
                                <p:cTn id="25" presetID="10" presetClass="entr" presetSubtype="0" fill="hold" grpId="0" nodeType="withEffect">
                                  <p:stCondLst>
                                    <p:cond delay="11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50000" fill="hold" grpId="1" nodeType="withEffect">
                                  <p:stCondLst>
                                    <p:cond delay="1100"/>
                                  </p:stCondLst>
                                  <p:childTnLst>
                                    <p:animMotion origin="layout" path="M -0.02787 0.00023 L 1.04167E-6 -1.85185E-6 " pathEditMode="relative" rAng="0" ptsTypes="AA">
                                      <p:cBhvr>
                                        <p:cTn id="29" dur="700" fill="hold"/>
                                        <p:tgtEl>
                                          <p:spTgt spid="21"/>
                                        </p:tgtEl>
                                        <p:attrNameLst>
                                          <p:attrName>ppt_x</p:attrName>
                                          <p:attrName>ppt_y</p:attrName>
                                        </p:attrNameLst>
                                      </p:cBhvr>
                                      <p:rCtr x="1393" y="-23"/>
                                    </p:animMotion>
                                  </p:childTnLst>
                                </p:cTn>
                              </p:par>
                              <p:par>
                                <p:cTn id="30" presetID="10" presetClass="entr" presetSubtype="0" fill="hold" grpId="0" nodeType="withEffect">
                                  <p:stCondLst>
                                    <p:cond delay="16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50000" fill="hold" grpId="1" nodeType="withEffect">
                                  <p:stCondLst>
                                    <p:cond delay="1600"/>
                                  </p:stCondLst>
                                  <p:childTnLst>
                                    <p:animMotion origin="layout" path="M -0.02787 0.00023 L 4.16667E-6 -1.85185E-6 " pathEditMode="relative" rAng="0" ptsTypes="AA">
                                      <p:cBhvr>
                                        <p:cTn id="34" dur="700" fill="hold"/>
                                        <p:tgtEl>
                                          <p:spTgt spid="32"/>
                                        </p:tgtEl>
                                        <p:attrNameLst>
                                          <p:attrName>ppt_x</p:attrName>
                                          <p:attrName>ppt_y</p:attrName>
                                        </p:attrNameLst>
                                      </p:cBhvr>
                                      <p:rCtr x="1393" y="-23"/>
                                    </p:animMotion>
                                  </p:childTnLst>
                                </p:cTn>
                              </p:par>
                              <p:par>
                                <p:cTn id="35" presetID="22" presetClass="entr" presetSubtype="1" fill="hold" nodeType="withEffect">
                                  <p:stCondLst>
                                    <p:cond delay="160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par>
                                <p:cTn id="38" presetID="42" presetClass="path" presetSubtype="0" decel="100000" fill="hold" nodeType="withEffect">
                                  <p:stCondLst>
                                    <p:cond delay="1600"/>
                                  </p:stCondLst>
                                  <p:childTnLst>
                                    <p:animMotion origin="layout" path="M 6.25E-7 -1.85185E-6 L 6.25E-7 0.03542 " pathEditMode="relative" rAng="0" ptsTypes="AA">
                                      <p:cBhvr>
                                        <p:cTn id="39" dur="700" spd="-100000" fill="hold"/>
                                        <p:tgtEl>
                                          <p:spTgt spid="20"/>
                                        </p:tgtEl>
                                        <p:attrNameLst>
                                          <p:attrName>ppt_x</p:attrName>
                                          <p:attrName>ppt_y</p:attrName>
                                        </p:attrNameLst>
                                      </p:cBhvr>
                                      <p:rCtr x="0" y="1759"/>
                                    </p:animMotion>
                                  </p:childTnLst>
                                </p:cTn>
                              </p:par>
                              <p:par>
                                <p:cTn id="40" presetID="53" presetClass="entr" presetSubtype="16" accel="50000" decel="50000" fill="hold" grpId="0" nodeType="withEffect">
                                  <p:stCondLst>
                                    <p:cond delay="13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6" presetClass="emph" presetSubtype="0" decel="100000" autoRev="1" fill="hold" grpId="1" nodeType="withEffect">
                                  <p:stCondLst>
                                    <p:cond delay="1300"/>
                                  </p:stCondLst>
                                  <p:childTnLst>
                                    <p:animScale>
                                      <p:cBhvr>
                                        <p:cTn id="46" dur="300" fill="hold"/>
                                        <p:tgtEl>
                                          <p:spTgt spid="42"/>
                                        </p:tgtEl>
                                      </p:cBhvr>
                                      <p:by x="120000" y="120000"/>
                                    </p:animScale>
                                  </p:childTnLst>
                                </p:cTn>
                              </p:par>
                              <p:par>
                                <p:cTn id="47" presetID="10" presetClass="entr" presetSubtype="0" fill="hold" grpId="0" nodeType="withEffect">
                                  <p:stCondLst>
                                    <p:cond delay="13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42" presetClass="path" presetSubtype="0" decel="50000" fill="hold" grpId="1" nodeType="withEffect">
                                  <p:stCondLst>
                                    <p:cond delay="1300"/>
                                  </p:stCondLst>
                                  <p:childTnLst>
                                    <p:animMotion origin="layout" path="M -0.02786 0.00023 L -4.79167E-6 1.48148E-6 " pathEditMode="relative" rAng="0" ptsTypes="AA">
                                      <p:cBhvr>
                                        <p:cTn id="51" dur="700" fill="hold"/>
                                        <p:tgtEl>
                                          <p:spTgt spid="43"/>
                                        </p:tgtEl>
                                        <p:attrNameLst>
                                          <p:attrName>ppt_x</p:attrName>
                                          <p:attrName>ppt_y</p:attrName>
                                        </p:attrNameLst>
                                      </p:cBhvr>
                                      <p:rCtr x="1393" y="-23"/>
                                    </p:animMotion>
                                  </p:childTnLst>
                                </p:cTn>
                              </p:par>
                              <p:par>
                                <p:cTn id="52" presetID="53" presetClass="entr" presetSubtype="16" accel="50000" decel="50000" fill="hold" grpId="0" nodeType="withEffect">
                                  <p:stCondLst>
                                    <p:cond delay="1400"/>
                                  </p:stCondLst>
                                  <p:childTnLst>
                                    <p:set>
                                      <p:cBhvr>
                                        <p:cTn id="53" dur="1" fill="hold">
                                          <p:stCondLst>
                                            <p:cond delay="0"/>
                                          </p:stCondLst>
                                        </p:cTn>
                                        <p:tgtEl>
                                          <p:spTgt spid="44"/>
                                        </p:tgtEl>
                                        <p:attrNameLst>
                                          <p:attrName>style.visibility</p:attrName>
                                        </p:attrNameLst>
                                      </p:cBhvr>
                                      <p:to>
                                        <p:strVal val="visible"/>
                                      </p:to>
                                    </p:set>
                                    <p:anim calcmode="lin" valueType="num">
                                      <p:cBhvr>
                                        <p:cTn id="54" dur="500" fill="hold"/>
                                        <p:tgtEl>
                                          <p:spTgt spid="44"/>
                                        </p:tgtEl>
                                        <p:attrNameLst>
                                          <p:attrName>ppt_w</p:attrName>
                                        </p:attrNameLst>
                                      </p:cBhvr>
                                      <p:tavLst>
                                        <p:tav tm="0">
                                          <p:val>
                                            <p:fltVal val="0"/>
                                          </p:val>
                                        </p:tav>
                                        <p:tav tm="100000">
                                          <p:val>
                                            <p:strVal val="#ppt_w"/>
                                          </p:val>
                                        </p:tav>
                                      </p:tavLst>
                                    </p:anim>
                                    <p:anim calcmode="lin" valueType="num">
                                      <p:cBhvr>
                                        <p:cTn id="55" dur="500" fill="hold"/>
                                        <p:tgtEl>
                                          <p:spTgt spid="44"/>
                                        </p:tgtEl>
                                        <p:attrNameLst>
                                          <p:attrName>ppt_h</p:attrName>
                                        </p:attrNameLst>
                                      </p:cBhvr>
                                      <p:tavLst>
                                        <p:tav tm="0">
                                          <p:val>
                                            <p:fltVal val="0"/>
                                          </p:val>
                                        </p:tav>
                                        <p:tav tm="100000">
                                          <p:val>
                                            <p:strVal val="#ppt_h"/>
                                          </p:val>
                                        </p:tav>
                                      </p:tavLst>
                                    </p:anim>
                                    <p:animEffect transition="in" filter="fade">
                                      <p:cBhvr>
                                        <p:cTn id="56" dur="500"/>
                                        <p:tgtEl>
                                          <p:spTgt spid="44"/>
                                        </p:tgtEl>
                                      </p:cBhvr>
                                    </p:animEffect>
                                  </p:childTnLst>
                                </p:cTn>
                              </p:par>
                              <p:par>
                                <p:cTn id="57" presetID="6" presetClass="emph" presetSubtype="0" decel="100000" autoRev="1" fill="hold" grpId="1" nodeType="withEffect">
                                  <p:stCondLst>
                                    <p:cond delay="1400"/>
                                  </p:stCondLst>
                                  <p:childTnLst>
                                    <p:animScale>
                                      <p:cBhvr>
                                        <p:cTn id="58" dur="300" fill="hold"/>
                                        <p:tgtEl>
                                          <p:spTgt spid="44"/>
                                        </p:tgtEl>
                                      </p:cBhvr>
                                      <p:by x="120000" y="120000"/>
                                    </p:animScale>
                                  </p:childTnLst>
                                </p:cTn>
                              </p:par>
                              <p:par>
                                <p:cTn id="59" presetID="10" presetClass="entr" presetSubtype="0" fill="hold" grpId="0" nodeType="withEffect">
                                  <p:stCondLst>
                                    <p:cond delay="140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42" presetClass="path" presetSubtype="0" decel="50000" fill="hold" grpId="1" nodeType="withEffect">
                                  <p:stCondLst>
                                    <p:cond delay="1400"/>
                                  </p:stCondLst>
                                  <p:childTnLst>
                                    <p:animMotion origin="layout" path="M -0.02786 0.00023 L -4.79167E-6 1.11111E-6 " pathEditMode="relative" rAng="0" ptsTypes="AA">
                                      <p:cBhvr>
                                        <p:cTn id="63" dur="700" fill="hold"/>
                                        <p:tgtEl>
                                          <p:spTgt spid="45"/>
                                        </p:tgtEl>
                                        <p:attrNameLst>
                                          <p:attrName>ppt_x</p:attrName>
                                          <p:attrName>ppt_y</p:attrName>
                                        </p:attrNameLst>
                                      </p:cBhvr>
                                      <p:rCtr x="1393" y="-23"/>
                                    </p:animMotion>
                                  </p:childTnLst>
                                </p:cTn>
                              </p:par>
                              <p:par>
                                <p:cTn id="64" presetID="53" presetClass="entr" presetSubtype="16" accel="50000" decel="50000" fill="hold" grpId="0" nodeType="withEffect">
                                  <p:stCondLst>
                                    <p:cond delay="1500"/>
                                  </p:stCondLst>
                                  <p:childTnLst>
                                    <p:set>
                                      <p:cBhvr>
                                        <p:cTn id="65" dur="1" fill="hold">
                                          <p:stCondLst>
                                            <p:cond delay="0"/>
                                          </p:stCondLst>
                                        </p:cTn>
                                        <p:tgtEl>
                                          <p:spTgt spid="46"/>
                                        </p:tgtEl>
                                        <p:attrNameLst>
                                          <p:attrName>style.visibility</p:attrName>
                                        </p:attrNameLst>
                                      </p:cBhvr>
                                      <p:to>
                                        <p:strVal val="visible"/>
                                      </p:to>
                                    </p:set>
                                    <p:anim calcmode="lin" valueType="num">
                                      <p:cBhvr>
                                        <p:cTn id="66" dur="500" fill="hold"/>
                                        <p:tgtEl>
                                          <p:spTgt spid="46"/>
                                        </p:tgtEl>
                                        <p:attrNameLst>
                                          <p:attrName>ppt_w</p:attrName>
                                        </p:attrNameLst>
                                      </p:cBhvr>
                                      <p:tavLst>
                                        <p:tav tm="0">
                                          <p:val>
                                            <p:fltVal val="0"/>
                                          </p:val>
                                        </p:tav>
                                        <p:tav tm="100000">
                                          <p:val>
                                            <p:strVal val="#ppt_w"/>
                                          </p:val>
                                        </p:tav>
                                      </p:tavLst>
                                    </p:anim>
                                    <p:anim calcmode="lin" valueType="num">
                                      <p:cBhvr>
                                        <p:cTn id="67" dur="500" fill="hold"/>
                                        <p:tgtEl>
                                          <p:spTgt spid="46"/>
                                        </p:tgtEl>
                                        <p:attrNameLst>
                                          <p:attrName>ppt_h</p:attrName>
                                        </p:attrNameLst>
                                      </p:cBhvr>
                                      <p:tavLst>
                                        <p:tav tm="0">
                                          <p:val>
                                            <p:fltVal val="0"/>
                                          </p:val>
                                        </p:tav>
                                        <p:tav tm="100000">
                                          <p:val>
                                            <p:strVal val="#ppt_h"/>
                                          </p:val>
                                        </p:tav>
                                      </p:tavLst>
                                    </p:anim>
                                    <p:animEffect transition="in" filter="fade">
                                      <p:cBhvr>
                                        <p:cTn id="68" dur="500"/>
                                        <p:tgtEl>
                                          <p:spTgt spid="46"/>
                                        </p:tgtEl>
                                      </p:cBhvr>
                                    </p:animEffect>
                                  </p:childTnLst>
                                </p:cTn>
                              </p:par>
                              <p:par>
                                <p:cTn id="69" presetID="6" presetClass="emph" presetSubtype="0" decel="100000" autoRev="1" fill="hold" grpId="1" nodeType="withEffect">
                                  <p:stCondLst>
                                    <p:cond delay="1500"/>
                                  </p:stCondLst>
                                  <p:childTnLst>
                                    <p:animScale>
                                      <p:cBhvr>
                                        <p:cTn id="70" dur="300" fill="hold"/>
                                        <p:tgtEl>
                                          <p:spTgt spid="46"/>
                                        </p:tgtEl>
                                      </p:cBhvr>
                                      <p:by x="120000" y="120000"/>
                                    </p:animScale>
                                  </p:childTnLst>
                                </p:cTn>
                              </p:par>
                              <p:par>
                                <p:cTn id="71" presetID="10" presetClass="entr" presetSubtype="0" fill="hold" grpId="0" nodeType="withEffect">
                                  <p:stCondLst>
                                    <p:cond delay="150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par>
                                <p:cTn id="74" presetID="42" presetClass="path" presetSubtype="0" decel="50000" fill="hold" grpId="1" nodeType="withEffect">
                                  <p:stCondLst>
                                    <p:cond delay="1500"/>
                                  </p:stCondLst>
                                  <p:childTnLst>
                                    <p:animMotion origin="layout" path="M -0.02786 0.00023 L -4.79167E-6 3.7037E-6 " pathEditMode="relative" rAng="0" ptsTypes="AA">
                                      <p:cBhvr>
                                        <p:cTn id="75" dur="700" fill="hold"/>
                                        <p:tgtEl>
                                          <p:spTgt spid="47"/>
                                        </p:tgtEl>
                                        <p:attrNameLst>
                                          <p:attrName>ppt_x</p:attrName>
                                          <p:attrName>ppt_y</p:attrName>
                                        </p:attrNameLst>
                                      </p:cBhvr>
                                      <p:rCtr x="1393" y="-23"/>
                                    </p:animMotion>
                                  </p:childTnLst>
                                </p:cTn>
                              </p:par>
                              <p:par>
                                <p:cTn id="76" presetID="53" presetClass="entr" presetSubtype="16" accel="50000" decel="50000" fill="hold" grpId="0" nodeType="withEffect">
                                  <p:stCondLst>
                                    <p:cond delay="1700"/>
                                  </p:stCondLst>
                                  <p:childTnLst>
                                    <p:set>
                                      <p:cBhvr>
                                        <p:cTn id="77" dur="1" fill="hold">
                                          <p:stCondLst>
                                            <p:cond delay="0"/>
                                          </p:stCondLst>
                                        </p:cTn>
                                        <p:tgtEl>
                                          <p:spTgt spid="48"/>
                                        </p:tgtEl>
                                        <p:attrNameLst>
                                          <p:attrName>style.visibility</p:attrName>
                                        </p:attrNameLst>
                                      </p:cBhvr>
                                      <p:to>
                                        <p:strVal val="visible"/>
                                      </p:to>
                                    </p:set>
                                    <p:anim calcmode="lin" valueType="num">
                                      <p:cBhvr>
                                        <p:cTn id="78" dur="500" fill="hold"/>
                                        <p:tgtEl>
                                          <p:spTgt spid="48"/>
                                        </p:tgtEl>
                                        <p:attrNameLst>
                                          <p:attrName>ppt_w</p:attrName>
                                        </p:attrNameLst>
                                      </p:cBhvr>
                                      <p:tavLst>
                                        <p:tav tm="0">
                                          <p:val>
                                            <p:fltVal val="0"/>
                                          </p:val>
                                        </p:tav>
                                        <p:tav tm="100000">
                                          <p:val>
                                            <p:strVal val="#ppt_w"/>
                                          </p:val>
                                        </p:tav>
                                      </p:tavLst>
                                    </p:anim>
                                    <p:anim calcmode="lin" valueType="num">
                                      <p:cBhvr>
                                        <p:cTn id="79" dur="500" fill="hold"/>
                                        <p:tgtEl>
                                          <p:spTgt spid="48"/>
                                        </p:tgtEl>
                                        <p:attrNameLst>
                                          <p:attrName>ppt_h</p:attrName>
                                        </p:attrNameLst>
                                      </p:cBhvr>
                                      <p:tavLst>
                                        <p:tav tm="0">
                                          <p:val>
                                            <p:fltVal val="0"/>
                                          </p:val>
                                        </p:tav>
                                        <p:tav tm="100000">
                                          <p:val>
                                            <p:strVal val="#ppt_h"/>
                                          </p:val>
                                        </p:tav>
                                      </p:tavLst>
                                    </p:anim>
                                    <p:animEffect transition="in" filter="fade">
                                      <p:cBhvr>
                                        <p:cTn id="80" dur="500"/>
                                        <p:tgtEl>
                                          <p:spTgt spid="48"/>
                                        </p:tgtEl>
                                      </p:cBhvr>
                                    </p:animEffect>
                                  </p:childTnLst>
                                </p:cTn>
                              </p:par>
                              <p:par>
                                <p:cTn id="81" presetID="6" presetClass="emph" presetSubtype="0" decel="100000" autoRev="1" fill="hold" grpId="1" nodeType="withEffect">
                                  <p:stCondLst>
                                    <p:cond delay="1700"/>
                                  </p:stCondLst>
                                  <p:childTnLst>
                                    <p:animScale>
                                      <p:cBhvr>
                                        <p:cTn id="82" dur="300" fill="hold"/>
                                        <p:tgtEl>
                                          <p:spTgt spid="48"/>
                                        </p:tgtEl>
                                      </p:cBhvr>
                                      <p:by x="120000" y="120000"/>
                                    </p:animScale>
                                  </p:childTnLst>
                                </p:cTn>
                              </p:par>
                              <p:par>
                                <p:cTn id="83" presetID="10" presetClass="entr" presetSubtype="0" fill="hold" grpId="0" nodeType="withEffect">
                                  <p:stCondLst>
                                    <p:cond delay="170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par>
                                <p:cTn id="86" presetID="42" presetClass="path" presetSubtype="0" decel="50000" fill="hold" grpId="1" nodeType="withEffect">
                                  <p:stCondLst>
                                    <p:cond delay="1700"/>
                                  </p:stCondLst>
                                  <p:childTnLst>
                                    <p:animMotion origin="layout" path="M -0.02786 0.00023 L -2.91667E-6 3.7037E-7 " pathEditMode="relative" rAng="0" ptsTypes="AA">
                                      <p:cBhvr>
                                        <p:cTn id="87" dur="700" fill="hold"/>
                                        <p:tgtEl>
                                          <p:spTgt spid="49"/>
                                        </p:tgtEl>
                                        <p:attrNameLst>
                                          <p:attrName>ppt_x</p:attrName>
                                          <p:attrName>ppt_y</p:attrName>
                                        </p:attrNameLst>
                                      </p:cBhvr>
                                      <p:rCtr x="1393" y="-23"/>
                                    </p:animMotion>
                                  </p:childTnLst>
                                </p:cTn>
                              </p:par>
                              <p:par>
                                <p:cTn id="88" presetID="53" presetClass="entr" presetSubtype="16" accel="50000" decel="50000" fill="hold" grpId="0" nodeType="withEffect">
                                  <p:stCondLst>
                                    <p:cond delay="1800"/>
                                  </p:stCondLst>
                                  <p:childTnLst>
                                    <p:set>
                                      <p:cBhvr>
                                        <p:cTn id="89" dur="1" fill="hold">
                                          <p:stCondLst>
                                            <p:cond delay="0"/>
                                          </p:stCondLst>
                                        </p:cTn>
                                        <p:tgtEl>
                                          <p:spTgt spid="50"/>
                                        </p:tgtEl>
                                        <p:attrNameLst>
                                          <p:attrName>style.visibility</p:attrName>
                                        </p:attrNameLst>
                                      </p:cBhvr>
                                      <p:to>
                                        <p:strVal val="visible"/>
                                      </p:to>
                                    </p:set>
                                    <p:anim calcmode="lin" valueType="num">
                                      <p:cBhvr>
                                        <p:cTn id="90" dur="500" fill="hold"/>
                                        <p:tgtEl>
                                          <p:spTgt spid="50"/>
                                        </p:tgtEl>
                                        <p:attrNameLst>
                                          <p:attrName>ppt_w</p:attrName>
                                        </p:attrNameLst>
                                      </p:cBhvr>
                                      <p:tavLst>
                                        <p:tav tm="0">
                                          <p:val>
                                            <p:fltVal val="0"/>
                                          </p:val>
                                        </p:tav>
                                        <p:tav tm="100000">
                                          <p:val>
                                            <p:strVal val="#ppt_w"/>
                                          </p:val>
                                        </p:tav>
                                      </p:tavLst>
                                    </p:anim>
                                    <p:anim calcmode="lin" valueType="num">
                                      <p:cBhvr>
                                        <p:cTn id="91" dur="500" fill="hold"/>
                                        <p:tgtEl>
                                          <p:spTgt spid="50"/>
                                        </p:tgtEl>
                                        <p:attrNameLst>
                                          <p:attrName>ppt_h</p:attrName>
                                        </p:attrNameLst>
                                      </p:cBhvr>
                                      <p:tavLst>
                                        <p:tav tm="0">
                                          <p:val>
                                            <p:fltVal val="0"/>
                                          </p:val>
                                        </p:tav>
                                        <p:tav tm="100000">
                                          <p:val>
                                            <p:strVal val="#ppt_h"/>
                                          </p:val>
                                        </p:tav>
                                      </p:tavLst>
                                    </p:anim>
                                    <p:animEffect transition="in" filter="fade">
                                      <p:cBhvr>
                                        <p:cTn id="92" dur="500"/>
                                        <p:tgtEl>
                                          <p:spTgt spid="50"/>
                                        </p:tgtEl>
                                      </p:cBhvr>
                                    </p:animEffect>
                                  </p:childTnLst>
                                </p:cTn>
                              </p:par>
                              <p:par>
                                <p:cTn id="93" presetID="6" presetClass="emph" presetSubtype="0" decel="100000" autoRev="1" fill="hold" grpId="1" nodeType="withEffect">
                                  <p:stCondLst>
                                    <p:cond delay="1800"/>
                                  </p:stCondLst>
                                  <p:childTnLst>
                                    <p:animScale>
                                      <p:cBhvr>
                                        <p:cTn id="94" dur="300" fill="hold"/>
                                        <p:tgtEl>
                                          <p:spTgt spid="50"/>
                                        </p:tgtEl>
                                      </p:cBhvr>
                                      <p:by x="120000" y="120000"/>
                                    </p:animScale>
                                  </p:childTnLst>
                                </p:cTn>
                              </p:par>
                              <p:par>
                                <p:cTn id="95" presetID="10" presetClass="entr" presetSubtype="0" fill="hold" grpId="0" nodeType="withEffect">
                                  <p:stCondLst>
                                    <p:cond delay="180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500"/>
                                        <p:tgtEl>
                                          <p:spTgt spid="51"/>
                                        </p:tgtEl>
                                      </p:cBhvr>
                                    </p:animEffect>
                                  </p:childTnLst>
                                </p:cTn>
                              </p:par>
                              <p:par>
                                <p:cTn id="98" presetID="42" presetClass="path" presetSubtype="0" decel="50000" fill="hold" grpId="1" nodeType="withEffect">
                                  <p:stCondLst>
                                    <p:cond delay="1800"/>
                                  </p:stCondLst>
                                  <p:childTnLst>
                                    <p:animMotion origin="layout" path="M -0.02786 0.00023 L -2.91667E-6 1.48148E-6 " pathEditMode="relative" rAng="0" ptsTypes="AA">
                                      <p:cBhvr>
                                        <p:cTn id="99" dur="700" fill="hold"/>
                                        <p:tgtEl>
                                          <p:spTgt spid="51"/>
                                        </p:tgtEl>
                                        <p:attrNameLst>
                                          <p:attrName>ppt_x</p:attrName>
                                          <p:attrName>ppt_y</p:attrName>
                                        </p:attrNameLst>
                                      </p:cBhvr>
                                      <p:rCtr x="1393" y="-23"/>
                                    </p:animMotion>
                                  </p:childTnLst>
                                </p:cTn>
                              </p:par>
                              <p:par>
                                <p:cTn id="100" presetID="53" presetClass="entr" presetSubtype="16" accel="50000" decel="50000" fill="hold" grpId="0" nodeType="withEffect">
                                  <p:stCondLst>
                                    <p:cond delay="1900"/>
                                  </p:stCondLst>
                                  <p:childTnLst>
                                    <p:set>
                                      <p:cBhvr>
                                        <p:cTn id="101" dur="1" fill="hold">
                                          <p:stCondLst>
                                            <p:cond delay="0"/>
                                          </p:stCondLst>
                                        </p:cTn>
                                        <p:tgtEl>
                                          <p:spTgt spid="52"/>
                                        </p:tgtEl>
                                        <p:attrNameLst>
                                          <p:attrName>style.visibility</p:attrName>
                                        </p:attrNameLst>
                                      </p:cBhvr>
                                      <p:to>
                                        <p:strVal val="visible"/>
                                      </p:to>
                                    </p:set>
                                    <p:anim calcmode="lin" valueType="num">
                                      <p:cBhvr>
                                        <p:cTn id="102" dur="500" fill="hold"/>
                                        <p:tgtEl>
                                          <p:spTgt spid="52"/>
                                        </p:tgtEl>
                                        <p:attrNameLst>
                                          <p:attrName>ppt_w</p:attrName>
                                        </p:attrNameLst>
                                      </p:cBhvr>
                                      <p:tavLst>
                                        <p:tav tm="0">
                                          <p:val>
                                            <p:fltVal val="0"/>
                                          </p:val>
                                        </p:tav>
                                        <p:tav tm="100000">
                                          <p:val>
                                            <p:strVal val="#ppt_w"/>
                                          </p:val>
                                        </p:tav>
                                      </p:tavLst>
                                    </p:anim>
                                    <p:anim calcmode="lin" valueType="num">
                                      <p:cBhvr>
                                        <p:cTn id="103" dur="500" fill="hold"/>
                                        <p:tgtEl>
                                          <p:spTgt spid="52"/>
                                        </p:tgtEl>
                                        <p:attrNameLst>
                                          <p:attrName>ppt_h</p:attrName>
                                        </p:attrNameLst>
                                      </p:cBhvr>
                                      <p:tavLst>
                                        <p:tav tm="0">
                                          <p:val>
                                            <p:fltVal val="0"/>
                                          </p:val>
                                        </p:tav>
                                        <p:tav tm="100000">
                                          <p:val>
                                            <p:strVal val="#ppt_h"/>
                                          </p:val>
                                        </p:tav>
                                      </p:tavLst>
                                    </p:anim>
                                    <p:animEffect transition="in" filter="fade">
                                      <p:cBhvr>
                                        <p:cTn id="104" dur="500"/>
                                        <p:tgtEl>
                                          <p:spTgt spid="52"/>
                                        </p:tgtEl>
                                      </p:cBhvr>
                                    </p:animEffect>
                                  </p:childTnLst>
                                </p:cTn>
                              </p:par>
                              <p:par>
                                <p:cTn id="105" presetID="6" presetClass="emph" presetSubtype="0" decel="100000" autoRev="1" fill="hold" grpId="1" nodeType="withEffect">
                                  <p:stCondLst>
                                    <p:cond delay="1900"/>
                                  </p:stCondLst>
                                  <p:childTnLst>
                                    <p:animScale>
                                      <p:cBhvr>
                                        <p:cTn id="106" dur="300" fill="hold"/>
                                        <p:tgtEl>
                                          <p:spTgt spid="52"/>
                                        </p:tgtEl>
                                      </p:cBhvr>
                                      <p:by x="120000" y="120000"/>
                                    </p:animScale>
                                  </p:childTnLst>
                                </p:cTn>
                              </p:par>
                              <p:par>
                                <p:cTn id="107" presetID="10" presetClass="entr" presetSubtype="0" fill="hold" grpId="0" nodeType="withEffect">
                                  <p:stCondLst>
                                    <p:cond delay="1900"/>
                                  </p:stCondLst>
                                  <p:childTnLst>
                                    <p:set>
                                      <p:cBhvr>
                                        <p:cTn id="108" dur="1" fill="hold">
                                          <p:stCondLst>
                                            <p:cond delay="0"/>
                                          </p:stCondLst>
                                        </p:cTn>
                                        <p:tgtEl>
                                          <p:spTgt spid="53"/>
                                        </p:tgtEl>
                                        <p:attrNameLst>
                                          <p:attrName>style.visibility</p:attrName>
                                        </p:attrNameLst>
                                      </p:cBhvr>
                                      <p:to>
                                        <p:strVal val="visible"/>
                                      </p:to>
                                    </p:set>
                                    <p:animEffect transition="in" filter="fade">
                                      <p:cBhvr>
                                        <p:cTn id="109" dur="500"/>
                                        <p:tgtEl>
                                          <p:spTgt spid="53"/>
                                        </p:tgtEl>
                                      </p:cBhvr>
                                    </p:animEffect>
                                  </p:childTnLst>
                                </p:cTn>
                              </p:par>
                              <p:par>
                                <p:cTn id="110" presetID="42" presetClass="path" presetSubtype="0" decel="50000" fill="hold" grpId="1" nodeType="withEffect">
                                  <p:stCondLst>
                                    <p:cond delay="1900"/>
                                  </p:stCondLst>
                                  <p:childTnLst>
                                    <p:animMotion origin="layout" path="M -0.02786 0.00023 L -2.91667E-6 1.11111E-6 " pathEditMode="relative" rAng="0" ptsTypes="AA">
                                      <p:cBhvr>
                                        <p:cTn id="111" dur="700" fill="hold"/>
                                        <p:tgtEl>
                                          <p:spTgt spid="53"/>
                                        </p:tgtEl>
                                        <p:attrNameLst>
                                          <p:attrName>ppt_x</p:attrName>
                                          <p:attrName>ppt_y</p:attrName>
                                        </p:attrNameLst>
                                      </p:cBhvr>
                                      <p:rCtr x="1393" y="-23"/>
                                    </p:animMotion>
                                  </p:childTnLst>
                                </p:cTn>
                              </p:par>
                              <p:par>
                                <p:cTn id="112" presetID="53" presetClass="entr" presetSubtype="16" accel="50000" decel="50000" fill="hold" grpId="0" nodeType="withEffect">
                                  <p:stCondLst>
                                    <p:cond delay="2000"/>
                                  </p:stCondLst>
                                  <p:childTnLst>
                                    <p:set>
                                      <p:cBhvr>
                                        <p:cTn id="113" dur="1" fill="hold">
                                          <p:stCondLst>
                                            <p:cond delay="0"/>
                                          </p:stCondLst>
                                        </p:cTn>
                                        <p:tgtEl>
                                          <p:spTgt spid="54"/>
                                        </p:tgtEl>
                                        <p:attrNameLst>
                                          <p:attrName>style.visibility</p:attrName>
                                        </p:attrNameLst>
                                      </p:cBhvr>
                                      <p:to>
                                        <p:strVal val="visible"/>
                                      </p:to>
                                    </p:set>
                                    <p:anim calcmode="lin" valueType="num">
                                      <p:cBhvr>
                                        <p:cTn id="114" dur="500" fill="hold"/>
                                        <p:tgtEl>
                                          <p:spTgt spid="54"/>
                                        </p:tgtEl>
                                        <p:attrNameLst>
                                          <p:attrName>ppt_w</p:attrName>
                                        </p:attrNameLst>
                                      </p:cBhvr>
                                      <p:tavLst>
                                        <p:tav tm="0">
                                          <p:val>
                                            <p:fltVal val="0"/>
                                          </p:val>
                                        </p:tav>
                                        <p:tav tm="100000">
                                          <p:val>
                                            <p:strVal val="#ppt_w"/>
                                          </p:val>
                                        </p:tav>
                                      </p:tavLst>
                                    </p:anim>
                                    <p:anim calcmode="lin" valueType="num">
                                      <p:cBhvr>
                                        <p:cTn id="115" dur="500" fill="hold"/>
                                        <p:tgtEl>
                                          <p:spTgt spid="54"/>
                                        </p:tgtEl>
                                        <p:attrNameLst>
                                          <p:attrName>ppt_h</p:attrName>
                                        </p:attrNameLst>
                                      </p:cBhvr>
                                      <p:tavLst>
                                        <p:tav tm="0">
                                          <p:val>
                                            <p:fltVal val="0"/>
                                          </p:val>
                                        </p:tav>
                                        <p:tav tm="100000">
                                          <p:val>
                                            <p:strVal val="#ppt_h"/>
                                          </p:val>
                                        </p:tav>
                                      </p:tavLst>
                                    </p:anim>
                                    <p:animEffect transition="in" filter="fade">
                                      <p:cBhvr>
                                        <p:cTn id="116" dur="500"/>
                                        <p:tgtEl>
                                          <p:spTgt spid="54"/>
                                        </p:tgtEl>
                                      </p:cBhvr>
                                    </p:animEffect>
                                  </p:childTnLst>
                                </p:cTn>
                              </p:par>
                              <p:par>
                                <p:cTn id="117" presetID="6" presetClass="emph" presetSubtype="0" decel="100000" autoRev="1" fill="hold" grpId="1" nodeType="withEffect">
                                  <p:stCondLst>
                                    <p:cond delay="2000"/>
                                  </p:stCondLst>
                                  <p:childTnLst>
                                    <p:animScale>
                                      <p:cBhvr>
                                        <p:cTn id="118" dur="300" fill="hold"/>
                                        <p:tgtEl>
                                          <p:spTgt spid="54"/>
                                        </p:tgtEl>
                                      </p:cBhvr>
                                      <p:by x="120000" y="120000"/>
                                    </p:animScale>
                                  </p:childTnLst>
                                </p:cTn>
                              </p:par>
                              <p:par>
                                <p:cTn id="119" presetID="10" presetClass="entr" presetSubtype="0" fill="hold" grpId="0" nodeType="withEffect">
                                  <p:stCondLst>
                                    <p:cond delay="200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42" presetClass="path" presetSubtype="0" decel="50000" fill="hold" grpId="1" nodeType="withEffect">
                                  <p:stCondLst>
                                    <p:cond delay="2000"/>
                                  </p:stCondLst>
                                  <p:childTnLst>
                                    <p:animMotion origin="layout" path="M -0.02786 0.00023 L -2.91667E-6 3.33333E-6 " pathEditMode="relative" rAng="0" ptsTypes="AA">
                                      <p:cBhvr>
                                        <p:cTn id="123" dur="700" fill="hold"/>
                                        <p:tgtEl>
                                          <p:spTgt spid="55"/>
                                        </p:tgtEl>
                                        <p:attrNameLst>
                                          <p:attrName>ppt_x</p:attrName>
                                          <p:attrName>ppt_y</p:attrName>
                                        </p:attrNameLst>
                                      </p:cBhvr>
                                      <p:rCtr x="1393" y="-23"/>
                                    </p:animMotion>
                                  </p:childTnLst>
                                </p:cTn>
                              </p:par>
                              <p:par>
                                <p:cTn id="124" presetID="53" presetClass="entr" presetSubtype="16" accel="50000" decel="50000" fill="hold" grpId="0" nodeType="withEffect">
                                  <p:stCondLst>
                                    <p:cond delay="2100"/>
                                  </p:stCondLst>
                                  <p:childTnLst>
                                    <p:set>
                                      <p:cBhvr>
                                        <p:cTn id="125" dur="1" fill="hold">
                                          <p:stCondLst>
                                            <p:cond delay="0"/>
                                          </p:stCondLst>
                                        </p:cTn>
                                        <p:tgtEl>
                                          <p:spTgt spid="56"/>
                                        </p:tgtEl>
                                        <p:attrNameLst>
                                          <p:attrName>style.visibility</p:attrName>
                                        </p:attrNameLst>
                                      </p:cBhvr>
                                      <p:to>
                                        <p:strVal val="visible"/>
                                      </p:to>
                                    </p:set>
                                    <p:anim calcmode="lin" valueType="num">
                                      <p:cBhvr>
                                        <p:cTn id="126" dur="500" fill="hold"/>
                                        <p:tgtEl>
                                          <p:spTgt spid="56"/>
                                        </p:tgtEl>
                                        <p:attrNameLst>
                                          <p:attrName>ppt_w</p:attrName>
                                        </p:attrNameLst>
                                      </p:cBhvr>
                                      <p:tavLst>
                                        <p:tav tm="0">
                                          <p:val>
                                            <p:fltVal val="0"/>
                                          </p:val>
                                        </p:tav>
                                        <p:tav tm="100000">
                                          <p:val>
                                            <p:strVal val="#ppt_w"/>
                                          </p:val>
                                        </p:tav>
                                      </p:tavLst>
                                    </p:anim>
                                    <p:anim calcmode="lin" valueType="num">
                                      <p:cBhvr>
                                        <p:cTn id="127" dur="500" fill="hold"/>
                                        <p:tgtEl>
                                          <p:spTgt spid="56"/>
                                        </p:tgtEl>
                                        <p:attrNameLst>
                                          <p:attrName>ppt_h</p:attrName>
                                        </p:attrNameLst>
                                      </p:cBhvr>
                                      <p:tavLst>
                                        <p:tav tm="0">
                                          <p:val>
                                            <p:fltVal val="0"/>
                                          </p:val>
                                        </p:tav>
                                        <p:tav tm="100000">
                                          <p:val>
                                            <p:strVal val="#ppt_h"/>
                                          </p:val>
                                        </p:tav>
                                      </p:tavLst>
                                    </p:anim>
                                    <p:animEffect transition="in" filter="fade">
                                      <p:cBhvr>
                                        <p:cTn id="128" dur="500"/>
                                        <p:tgtEl>
                                          <p:spTgt spid="56"/>
                                        </p:tgtEl>
                                      </p:cBhvr>
                                    </p:animEffect>
                                  </p:childTnLst>
                                </p:cTn>
                              </p:par>
                              <p:par>
                                <p:cTn id="129" presetID="6" presetClass="emph" presetSubtype="0" decel="100000" autoRev="1" fill="hold" grpId="1" nodeType="withEffect">
                                  <p:stCondLst>
                                    <p:cond delay="2100"/>
                                  </p:stCondLst>
                                  <p:childTnLst>
                                    <p:animScale>
                                      <p:cBhvr>
                                        <p:cTn id="130" dur="300" fill="hold"/>
                                        <p:tgtEl>
                                          <p:spTgt spid="56"/>
                                        </p:tgtEl>
                                      </p:cBhvr>
                                      <p:by x="120000" y="120000"/>
                                    </p:animScale>
                                  </p:childTnLst>
                                </p:cTn>
                              </p:par>
                              <p:par>
                                <p:cTn id="131" presetID="10" presetClass="entr" presetSubtype="0" fill="hold" grpId="0" nodeType="withEffect">
                                  <p:stCondLst>
                                    <p:cond delay="2100"/>
                                  </p:stCondLst>
                                  <p:childTnLst>
                                    <p:set>
                                      <p:cBhvr>
                                        <p:cTn id="132" dur="1" fill="hold">
                                          <p:stCondLst>
                                            <p:cond delay="0"/>
                                          </p:stCondLst>
                                        </p:cTn>
                                        <p:tgtEl>
                                          <p:spTgt spid="57"/>
                                        </p:tgtEl>
                                        <p:attrNameLst>
                                          <p:attrName>style.visibility</p:attrName>
                                        </p:attrNameLst>
                                      </p:cBhvr>
                                      <p:to>
                                        <p:strVal val="visible"/>
                                      </p:to>
                                    </p:set>
                                    <p:animEffect transition="in" filter="fade">
                                      <p:cBhvr>
                                        <p:cTn id="133" dur="500"/>
                                        <p:tgtEl>
                                          <p:spTgt spid="57"/>
                                        </p:tgtEl>
                                      </p:cBhvr>
                                    </p:animEffect>
                                  </p:childTnLst>
                                </p:cTn>
                              </p:par>
                              <p:par>
                                <p:cTn id="134" presetID="42" presetClass="path" presetSubtype="0" decel="50000" fill="hold" grpId="1" nodeType="withEffect">
                                  <p:stCondLst>
                                    <p:cond delay="2100"/>
                                  </p:stCondLst>
                                  <p:childTnLst>
                                    <p:animMotion origin="layout" path="M -0.02786 0.00023 L -2.91667E-6 0 " pathEditMode="relative" rAng="0" ptsTypes="AA">
                                      <p:cBhvr>
                                        <p:cTn id="135" dur="700" fill="hold"/>
                                        <p:tgtEl>
                                          <p:spTgt spid="57"/>
                                        </p:tgtEl>
                                        <p:attrNameLst>
                                          <p:attrName>ppt_x</p:attrName>
                                          <p:attrName>ppt_y</p:attrName>
                                        </p:attrNameLst>
                                      </p:cBhvr>
                                      <p:rCtr x="1393" y="-23"/>
                                    </p:animMotion>
                                  </p:childTnLst>
                                </p:cTn>
                              </p:par>
                              <p:par>
                                <p:cTn id="136" presetID="53" presetClass="entr" presetSubtype="16" accel="50000" decel="50000" fill="hold" grpId="0" nodeType="withEffect">
                                  <p:stCondLst>
                                    <p:cond delay="2200"/>
                                  </p:stCondLst>
                                  <p:childTnLst>
                                    <p:set>
                                      <p:cBhvr>
                                        <p:cTn id="137" dur="1" fill="hold">
                                          <p:stCondLst>
                                            <p:cond delay="0"/>
                                          </p:stCondLst>
                                        </p:cTn>
                                        <p:tgtEl>
                                          <p:spTgt spid="58"/>
                                        </p:tgtEl>
                                        <p:attrNameLst>
                                          <p:attrName>style.visibility</p:attrName>
                                        </p:attrNameLst>
                                      </p:cBhvr>
                                      <p:to>
                                        <p:strVal val="visible"/>
                                      </p:to>
                                    </p:set>
                                    <p:anim calcmode="lin" valueType="num">
                                      <p:cBhvr>
                                        <p:cTn id="138" dur="500" fill="hold"/>
                                        <p:tgtEl>
                                          <p:spTgt spid="58"/>
                                        </p:tgtEl>
                                        <p:attrNameLst>
                                          <p:attrName>ppt_w</p:attrName>
                                        </p:attrNameLst>
                                      </p:cBhvr>
                                      <p:tavLst>
                                        <p:tav tm="0">
                                          <p:val>
                                            <p:fltVal val="0"/>
                                          </p:val>
                                        </p:tav>
                                        <p:tav tm="100000">
                                          <p:val>
                                            <p:strVal val="#ppt_w"/>
                                          </p:val>
                                        </p:tav>
                                      </p:tavLst>
                                    </p:anim>
                                    <p:anim calcmode="lin" valueType="num">
                                      <p:cBhvr>
                                        <p:cTn id="139" dur="500" fill="hold"/>
                                        <p:tgtEl>
                                          <p:spTgt spid="58"/>
                                        </p:tgtEl>
                                        <p:attrNameLst>
                                          <p:attrName>ppt_h</p:attrName>
                                        </p:attrNameLst>
                                      </p:cBhvr>
                                      <p:tavLst>
                                        <p:tav tm="0">
                                          <p:val>
                                            <p:fltVal val="0"/>
                                          </p:val>
                                        </p:tav>
                                        <p:tav tm="100000">
                                          <p:val>
                                            <p:strVal val="#ppt_h"/>
                                          </p:val>
                                        </p:tav>
                                      </p:tavLst>
                                    </p:anim>
                                    <p:animEffect transition="in" filter="fade">
                                      <p:cBhvr>
                                        <p:cTn id="140" dur="500"/>
                                        <p:tgtEl>
                                          <p:spTgt spid="58"/>
                                        </p:tgtEl>
                                      </p:cBhvr>
                                    </p:animEffect>
                                  </p:childTnLst>
                                </p:cTn>
                              </p:par>
                              <p:par>
                                <p:cTn id="141" presetID="6" presetClass="emph" presetSubtype="0" decel="100000" autoRev="1" fill="hold" grpId="1" nodeType="withEffect">
                                  <p:stCondLst>
                                    <p:cond delay="2200"/>
                                  </p:stCondLst>
                                  <p:childTnLst>
                                    <p:animScale>
                                      <p:cBhvr>
                                        <p:cTn id="142" dur="300" fill="hold"/>
                                        <p:tgtEl>
                                          <p:spTgt spid="58"/>
                                        </p:tgtEl>
                                      </p:cBhvr>
                                      <p:by x="120000" y="120000"/>
                                    </p:animScale>
                                  </p:childTnLst>
                                </p:cTn>
                              </p:par>
                              <p:par>
                                <p:cTn id="143" presetID="10" presetClass="entr" presetSubtype="0" fill="hold" grpId="0" nodeType="withEffect">
                                  <p:stCondLst>
                                    <p:cond delay="2200"/>
                                  </p:stCondLst>
                                  <p:childTnLst>
                                    <p:set>
                                      <p:cBhvr>
                                        <p:cTn id="144" dur="1" fill="hold">
                                          <p:stCondLst>
                                            <p:cond delay="0"/>
                                          </p:stCondLst>
                                        </p:cTn>
                                        <p:tgtEl>
                                          <p:spTgt spid="59"/>
                                        </p:tgtEl>
                                        <p:attrNameLst>
                                          <p:attrName>style.visibility</p:attrName>
                                        </p:attrNameLst>
                                      </p:cBhvr>
                                      <p:to>
                                        <p:strVal val="visible"/>
                                      </p:to>
                                    </p:set>
                                    <p:animEffect transition="in" filter="fade">
                                      <p:cBhvr>
                                        <p:cTn id="145" dur="500"/>
                                        <p:tgtEl>
                                          <p:spTgt spid="59"/>
                                        </p:tgtEl>
                                      </p:cBhvr>
                                    </p:animEffect>
                                  </p:childTnLst>
                                </p:cTn>
                              </p:par>
                              <p:par>
                                <p:cTn id="146" presetID="42" presetClass="path" presetSubtype="0" decel="50000" fill="hold" grpId="1" nodeType="withEffect">
                                  <p:stCondLst>
                                    <p:cond delay="2200"/>
                                  </p:stCondLst>
                                  <p:childTnLst>
                                    <p:animMotion origin="layout" path="M -0.02786 0.00024 L -2.91667E-6 -4.81481E-6 " pathEditMode="relative" rAng="0" ptsTypes="AA">
                                      <p:cBhvr>
                                        <p:cTn id="147" dur="700" fill="hold"/>
                                        <p:tgtEl>
                                          <p:spTgt spid="59"/>
                                        </p:tgtEl>
                                        <p:attrNameLst>
                                          <p:attrName>ppt_x</p:attrName>
                                          <p:attrName>ppt_y</p:attrName>
                                        </p:attrNameLst>
                                      </p:cBhvr>
                                      <p:rCtr x="1393" y="-23"/>
                                    </p:animMotion>
                                  </p:childTnLst>
                                </p:cTn>
                              </p:par>
                              <p:par>
                                <p:cTn id="148" presetID="22" presetClass="entr" presetSubtype="1" fill="hold" grpId="0" nodeType="with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wipe(up)">
                                      <p:cBhvr>
                                        <p:cTn id="150" dur="500"/>
                                        <p:tgtEl>
                                          <p:spTgt spid="3"/>
                                        </p:tgtEl>
                                      </p:cBhvr>
                                    </p:animEffect>
                                  </p:childTnLst>
                                </p:cTn>
                              </p:par>
                              <p:par>
                                <p:cTn id="151" presetID="2" presetClass="entr" presetSubtype="1" decel="100000" fill="hold" grpId="0" nodeType="withEffect">
                                  <p:stCondLst>
                                    <p:cond delay="500"/>
                                  </p:stCondLst>
                                  <p:childTnLst>
                                    <p:set>
                                      <p:cBhvr>
                                        <p:cTn id="152" dur="1" fill="hold">
                                          <p:stCondLst>
                                            <p:cond delay="0"/>
                                          </p:stCondLst>
                                        </p:cTn>
                                        <p:tgtEl>
                                          <p:spTgt spid="4"/>
                                        </p:tgtEl>
                                        <p:attrNameLst>
                                          <p:attrName>style.visibility</p:attrName>
                                        </p:attrNameLst>
                                      </p:cBhvr>
                                      <p:to>
                                        <p:strVal val="visible"/>
                                      </p:to>
                                    </p:set>
                                    <p:anim calcmode="lin" valueType="num">
                                      <p:cBhvr additive="base">
                                        <p:cTn id="153" dur="500" fill="hold"/>
                                        <p:tgtEl>
                                          <p:spTgt spid="4"/>
                                        </p:tgtEl>
                                        <p:attrNameLst>
                                          <p:attrName>ppt_x</p:attrName>
                                        </p:attrNameLst>
                                      </p:cBhvr>
                                      <p:tavLst>
                                        <p:tav tm="0">
                                          <p:val>
                                            <p:strVal val="#ppt_x"/>
                                          </p:val>
                                        </p:tav>
                                        <p:tav tm="100000">
                                          <p:val>
                                            <p:strVal val="#ppt_x"/>
                                          </p:val>
                                        </p:tav>
                                      </p:tavLst>
                                    </p:anim>
                                    <p:anim calcmode="lin" valueType="num">
                                      <p:cBhvr additive="base">
                                        <p:cTn id="15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8" grpId="1"/>
      <p:bldP spid="21" grpId="0"/>
      <p:bldP spid="21" grpId="1"/>
      <p:bldP spid="22" grpId="0" animBg="1"/>
      <p:bldP spid="22" grpId="1" animBg="1"/>
      <p:bldP spid="23" grpId="0"/>
      <p:bldP spid="23" grpId="1"/>
      <p:bldP spid="42" grpId="0" animBg="1"/>
      <p:bldP spid="42" grpId="1" animBg="1"/>
      <p:bldP spid="43" grpId="0"/>
      <p:bldP spid="43" grpId="1"/>
      <p:bldP spid="44" grpId="0" animBg="1"/>
      <p:bldP spid="44" grpId="1" animBg="1"/>
      <p:bldP spid="45" grpId="0"/>
      <p:bldP spid="45" grpId="1"/>
      <p:bldP spid="46" grpId="0" animBg="1"/>
      <p:bldP spid="46" grpId="1" animBg="1"/>
      <p:bldP spid="47" grpId="0"/>
      <p:bldP spid="47" grpId="1"/>
      <p:bldP spid="32" grpId="0"/>
      <p:bldP spid="32" grpId="1"/>
      <p:bldP spid="48" grpId="0" animBg="1"/>
      <p:bldP spid="48" grpId="1" animBg="1"/>
      <p:bldP spid="49" grpId="0"/>
      <p:bldP spid="49" grpId="1"/>
      <p:bldP spid="50" grpId="0" animBg="1"/>
      <p:bldP spid="50" grpId="1" animBg="1"/>
      <p:bldP spid="51" grpId="0"/>
      <p:bldP spid="51" grpId="1"/>
      <p:bldP spid="52" grpId="0" animBg="1"/>
      <p:bldP spid="52" grpId="1" animBg="1"/>
      <p:bldP spid="53" grpId="0"/>
      <p:bldP spid="53" grpId="1"/>
      <p:bldP spid="54" grpId="0" animBg="1"/>
      <p:bldP spid="54" grpId="1" animBg="1"/>
      <p:bldP spid="55" grpId="0"/>
      <p:bldP spid="55" grpId="1"/>
      <p:bldP spid="56" grpId="0" animBg="1"/>
      <p:bldP spid="56" grpId="1" animBg="1"/>
      <p:bldP spid="57" grpId="0"/>
      <p:bldP spid="57" grpId="1"/>
      <p:bldP spid="58" grpId="0" animBg="1"/>
      <p:bldP spid="58" grpId="1" animBg="1"/>
      <p:bldP spid="59" grpId="0"/>
      <p:bldP spid="59" grpId="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033" name="Rounded Rectangle 5">
            <a:extLst>
              <a:ext uri="{FF2B5EF4-FFF2-40B4-BE49-F238E27FC236}">
                <a16:creationId xmlns:a16="http://schemas.microsoft.com/office/drawing/2014/main" id="{C5E8464D-E6B6-B389-219A-764DEC5F1662}"/>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4">
              <a:alphaModFix amt="15000"/>
              <a:extLst>
                <a:ext uri="{96DAC541-7B7A-43D3-8B79-37D633B846F1}">
                  <asvg:svgBlip xmlns:asvg="http://schemas.microsoft.com/office/drawing/2016/SVG/main" r:embed="rId5"/>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7" name="TextBox 1036">
            <a:extLst>
              <a:ext uri="{FF2B5EF4-FFF2-40B4-BE49-F238E27FC236}">
                <a16:creationId xmlns:a16="http://schemas.microsoft.com/office/drawing/2014/main" id="{F966906E-214E-5840-B54D-DBC7A4B3B146}"/>
              </a:ext>
            </a:extLst>
          </p:cNvPr>
          <p:cNvSpPr txBox="1"/>
          <p:nvPr/>
        </p:nvSpPr>
        <p:spPr>
          <a:xfrm>
            <a:off x="584200" y="762036"/>
            <a:ext cx="6640657" cy="1077218"/>
          </a:xfrm>
          <a:prstGeom prst="rect">
            <a:avLst/>
          </a:prstGeom>
          <a:noFill/>
        </p:spPr>
        <p:txBody>
          <a:bodyPr wrap="square" lIns="0" tIns="457200" rIns="0" bIns="0" anchor="t" anchorCtr="0">
            <a:spAutoFit/>
          </a:bodyPr>
          <a:lstStyle/>
          <a:p>
            <a:pPr marL="0" marR="0" lvl="0" indent="0" algn="l" defTabSz="652943" rtl="0"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Istio service mesh add-on</a:t>
            </a:r>
          </a:p>
        </p:txBody>
      </p:sp>
      <p:sp>
        <p:nvSpPr>
          <p:cNvPr id="1118" name="Rectangle: Rounded Corners 15">
            <a:extLst>
              <a:ext uri="{FF2B5EF4-FFF2-40B4-BE49-F238E27FC236}">
                <a16:creationId xmlns:a16="http://schemas.microsoft.com/office/drawing/2014/main" id="{FF2B5965-3286-B5AE-CC7A-DA9817D857E8}"/>
              </a:ext>
              <a:ext uri="{C183D7F6-B498-43B3-948B-1728B52AA6E4}">
                <adec:decorative xmlns:adec="http://schemas.microsoft.com/office/drawing/2017/decorative" val="1"/>
              </a:ext>
            </a:extLst>
          </p:cNvPr>
          <p:cNvSpPr/>
          <p:nvPr/>
        </p:nvSpPr>
        <p:spPr>
          <a:xfrm>
            <a:off x="7683410" y="1252083"/>
            <a:ext cx="365760" cy="155805"/>
          </a:xfrm>
          <a:prstGeom prst="roundRect">
            <a:avLst>
              <a:gd name="adj" fmla="val 50000"/>
            </a:avLst>
          </a:prstGeom>
          <a:solidFill>
            <a:srgbClr val="C03BC4"/>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1119" name="TextBox 1118">
            <a:extLst>
              <a:ext uri="{FF2B5EF4-FFF2-40B4-BE49-F238E27FC236}">
                <a16:creationId xmlns:a16="http://schemas.microsoft.com/office/drawing/2014/main" id="{7D98FBD8-61AC-614D-6B66-B209D5F12216}"/>
              </a:ext>
            </a:extLst>
          </p:cNvPr>
          <p:cNvSpPr txBox="1"/>
          <p:nvPr/>
        </p:nvSpPr>
        <p:spPr>
          <a:xfrm>
            <a:off x="8137832" y="1145319"/>
            <a:ext cx="3594091" cy="36933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Microsoft handles scale, compatibility with AKS, and configuration of AKS components like </a:t>
            </a:r>
            <a:r>
              <a:rPr kumimoji="0" lang="en-US" sz="1200" b="0" i="0" u="none" strike="noStrike" kern="0" cap="none" spc="0" normalizeH="0" baseline="0" noProof="0" err="1">
                <a:ln>
                  <a:noFill/>
                </a:ln>
                <a:solidFill>
                  <a:srgbClr val="FFFFFF"/>
                </a:solidFill>
                <a:effectLst/>
                <a:uLnTx/>
                <a:uFillTx/>
                <a:latin typeface="Segoe UI"/>
                <a:ea typeface="+mn-ea"/>
                <a:cs typeface="+mn-cs"/>
              </a:rPr>
              <a:t>CoreDNS</a:t>
            </a: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23" name="TextBox 1122">
            <a:extLst>
              <a:ext uri="{FF2B5EF4-FFF2-40B4-BE49-F238E27FC236}">
                <a16:creationId xmlns:a16="http://schemas.microsoft.com/office/drawing/2014/main" id="{82BFB952-56B4-48FF-D4D0-2BD6C2A43B03}"/>
              </a:ext>
            </a:extLst>
          </p:cNvPr>
          <p:cNvSpPr txBox="1"/>
          <p:nvPr/>
        </p:nvSpPr>
        <p:spPr>
          <a:xfrm>
            <a:off x="8137832" y="1649607"/>
            <a:ext cx="3594091" cy="184666"/>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Customer managed and part of workloads</a:t>
            </a:r>
          </a:p>
        </p:txBody>
      </p:sp>
      <p:grpSp>
        <p:nvGrpSpPr>
          <p:cNvPr id="1124" name="Group 1123" descr="diagram&#10;&#10;purple: Service mesh control plane (istiod)&#10;&#10;inside the data plane: &#10;&#10;purple: external ingress and internal ingress&#10;three blue pods, each with two more blue pods inside that contain either instance A, B or C and sidecar proxy&#10;&#10;arrows labelled &quot;metrics&quot; going from each sidecar proxy pod through each instance and out of the data plane to azure managed prometheus and azure managed grafana&#10;&#10;arrows labelled &quot;Tracing integration (coming soon)&quot; going from each sidecar proxy pod and out of the data plane to application insights">
            <a:extLst>
              <a:ext uri="{FF2B5EF4-FFF2-40B4-BE49-F238E27FC236}">
                <a16:creationId xmlns:a16="http://schemas.microsoft.com/office/drawing/2014/main" id="{97688B23-B2A6-BED1-3A31-45C73F79E9CF}"/>
              </a:ext>
            </a:extLst>
          </p:cNvPr>
          <p:cNvGrpSpPr/>
          <p:nvPr/>
        </p:nvGrpSpPr>
        <p:grpSpPr>
          <a:xfrm>
            <a:off x="601934" y="2257063"/>
            <a:ext cx="11109711" cy="4127523"/>
            <a:chOff x="601934" y="2257063"/>
            <a:chExt cx="11109711" cy="4127523"/>
          </a:xfrm>
        </p:grpSpPr>
        <p:sp>
          <p:nvSpPr>
            <p:cNvPr id="1043" name="Rectangle: Rounded Corners 1042">
              <a:extLst>
                <a:ext uri="{FF2B5EF4-FFF2-40B4-BE49-F238E27FC236}">
                  <a16:creationId xmlns:a16="http://schemas.microsoft.com/office/drawing/2014/main" id="{29D4B8AA-39DC-51CC-0E1D-F1844FBDF4AC}"/>
                </a:ext>
                <a:ext uri="{C183D7F6-B498-43B3-948B-1728B52AA6E4}">
                  <adec:decorative xmlns:adec="http://schemas.microsoft.com/office/drawing/2017/decorative" val="1"/>
                </a:ext>
              </a:extLst>
            </p:cNvPr>
            <p:cNvSpPr/>
            <p:nvPr/>
          </p:nvSpPr>
          <p:spPr>
            <a:xfrm>
              <a:off x="2224313" y="3301084"/>
              <a:ext cx="2234396" cy="2659029"/>
            </a:xfrm>
            <a:prstGeom prst="roundRect">
              <a:avLst>
                <a:gd name="adj" fmla="val 1909"/>
              </a:avLst>
            </a:prstGeom>
            <a:noFill/>
            <a:ln w="19050" cap="flat" cmpd="sng" algn="ctr">
              <a:solidFill>
                <a:schemeClr val="accent3"/>
              </a:solidFill>
              <a:prstDash val="dash"/>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120" name="Rectangle: Rounded Corners 1119">
              <a:extLst>
                <a:ext uri="{FF2B5EF4-FFF2-40B4-BE49-F238E27FC236}">
                  <a16:creationId xmlns:a16="http://schemas.microsoft.com/office/drawing/2014/main" id="{B35EB4D1-8FD7-4EDA-4C48-A429367B8F34}"/>
                </a:ext>
                <a:ext uri="{C183D7F6-B498-43B3-948B-1728B52AA6E4}">
                  <adec:decorative xmlns:adec="http://schemas.microsoft.com/office/drawing/2017/decorative" val="1"/>
                </a:ext>
              </a:extLst>
            </p:cNvPr>
            <p:cNvSpPr/>
            <p:nvPr/>
          </p:nvSpPr>
          <p:spPr>
            <a:xfrm>
              <a:off x="2328434" y="3647427"/>
              <a:ext cx="2026154" cy="919546"/>
            </a:xfrm>
            <a:prstGeom prst="roundRect">
              <a:avLst>
                <a:gd name="adj" fmla="val 9005"/>
              </a:avLst>
            </a:prstGeom>
            <a:solidFill>
              <a:schemeClr val="accent3"/>
            </a:solidFill>
            <a:ln w="19050" cap="flat" cmpd="sng" algn="ctr">
              <a:solidFill>
                <a:schemeClr val="accent3"/>
              </a:solidFill>
              <a:prstDash val="solid"/>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121" name="Rectangle: Rounded Corners 1120">
              <a:extLst>
                <a:ext uri="{FF2B5EF4-FFF2-40B4-BE49-F238E27FC236}">
                  <a16:creationId xmlns:a16="http://schemas.microsoft.com/office/drawing/2014/main" id="{CAC08B5C-4EA3-F965-DD39-D38A2D11AC45}"/>
                </a:ext>
                <a:ext uri="{C183D7F6-B498-43B3-948B-1728B52AA6E4}">
                  <adec:decorative xmlns:adec="http://schemas.microsoft.com/office/drawing/2017/decorative" val="1"/>
                </a:ext>
              </a:extLst>
            </p:cNvPr>
            <p:cNvSpPr/>
            <p:nvPr/>
          </p:nvSpPr>
          <p:spPr>
            <a:xfrm>
              <a:off x="2328434" y="4705432"/>
              <a:ext cx="2026154" cy="919546"/>
            </a:xfrm>
            <a:prstGeom prst="roundRect">
              <a:avLst>
                <a:gd name="adj" fmla="val 9005"/>
              </a:avLst>
            </a:prstGeom>
            <a:solidFill>
              <a:schemeClr val="accent3"/>
            </a:solidFill>
            <a:ln w="19050" cap="flat" cmpd="sng" algn="ctr">
              <a:solidFill>
                <a:schemeClr val="accent3"/>
              </a:solidFill>
              <a:prstDash val="solid"/>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40" name="Picture 10">
              <a:extLst>
                <a:ext uri="{FF2B5EF4-FFF2-40B4-BE49-F238E27FC236}">
                  <a16:creationId xmlns:a16="http://schemas.microsoft.com/office/drawing/2014/main" id="{DC947E3D-1B38-5E1C-9FB8-33104B875A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856" r="13379" b="21483"/>
            <a:stretch/>
          </p:blipFill>
          <p:spPr bwMode="auto">
            <a:xfrm>
              <a:off x="10934757" y="2659232"/>
              <a:ext cx="378694" cy="411748"/>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75C86DCD-EE99-EBB4-4418-252367C974CC}"/>
                </a:ext>
              </a:extLst>
            </p:cNvPr>
            <p:cNvCxnSpPr>
              <a:cxnSpLocks/>
            </p:cNvCxnSpPr>
            <p:nvPr/>
          </p:nvCxnSpPr>
          <p:spPr>
            <a:xfrm flipV="1">
              <a:off x="11406062" y="2982637"/>
              <a:ext cx="0" cy="681946"/>
            </a:xfrm>
            <a:prstGeom prst="straightConnector1">
              <a:avLst/>
            </a:prstGeom>
            <a:noFill/>
            <a:ln w="9525" cap="flat" cmpd="sng" algn="ctr">
              <a:solidFill>
                <a:srgbClr val="FFFFFF"/>
              </a:solidFill>
              <a:prstDash val="solid"/>
              <a:headEnd type="none" w="lg" len="med"/>
              <a:tailEnd type="triangle"/>
            </a:ln>
            <a:effectLst/>
          </p:spPr>
        </p:cxnSp>
        <p:sp>
          <p:nvSpPr>
            <p:cNvPr id="53" name="TextBox 52">
              <a:extLst>
                <a:ext uri="{FF2B5EF4-FFF2-40B4-BE49-F238E27FC236}">
                  <a16:creationId xmlns:a16="http://schemas.microsoft.com/office/drawing/2014/main" id="{EAA90D27-F069-1A57-47EE-9F9495F4C48A}"/>
                </a:ext>
              </a:extLst>
            </p:cNvPr>
            <p:cNvSpPr txBox="1"/>
            <p:nvPr/>
          </p:nvSpPr>
          <p:spPr>
            <a:xfrm>
              <a:off x="10546874" y="2257063"/>
              <a:ext cx="1164771" cy="33855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rgbClr val="8661C5"/>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Azure Managed Grafana</a:t>
              </a:r>
            </a:p>
          </p:txBody>
        </p:sp>
        <p:sp>
          <p:nvSpPr>
            <p:cNvPr id="1038" name="Rectangle: Rounded Corners 15" descr="JavaScript">
              <a:extLst>
                <a:ext uri="{FF2B5EF4-FFF2-40B4-BE49-F238E27FC236}">
                  <a16:creationId xmlns:a16="http://schemas.microsoft.com/office/drawing/2014/main" id="{FE46F8E4-10B7-7DE3-1CC9-C5FD07E51478}"/>
                </a:ext>
                <a:ext uri="{C183D7F6-B498-43B3-948B-1728B52AA6E4}">
                  <adec:decorative xmlns:adec="http://schemas.microsoft.com/office/drawing/2017/decorative" val="0"/>
                </a:ext>
              </a:extLst>
            </p:cNvPr>
            <p:cNvSpPr/>
            <p:nvPr/>
          </p:nvSpPr>
          <p:spPr>
            <a:xfrm>
              <a:off x="2224314" y="2604614"/>
              <a:ext cx="6958454" cy="437120"/>
            </a:xfrm>
            <a:prstGeom prst="roundRect">
              <a:avLst>
                <a:gd name="adj" fmla="val 50000"/>
              </a:avLst>
            </a:prstGeom>
            <a:solidFill>
              <a:srgbClr val="C03BC4"/>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Service mesh control plane (</a:t>
              </a:r>
              <a:r>
                <a:rPr kumimoji="0" lang="en-US" sz="1600" b="1" i="0" u="none" strike="noStrike" kern="0" cap="none" spc="0" normalizeH="0" baseline="0" noProof="0" err="1">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istiod</a:t>
              </a: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a:t>
              </a:r>
            </a:p>
          </p:txBody>
        </p:sp>
        <p:sp>
          <p:nvSpPr>
            <p:cNvPr id="1039" name="Rectangle: Rounded Corners 1038">
              <a:extLst>
                <a:ext uri="{FF2B5EF4-FFF2-40B4-BE49-F238E27FC236}">
                  <a16:creationId xmlns:a16="http://schemas.microsoft.com/office/drawing/2014/main" id="{A3989D75-9B09-E008-2130-66F2E1927D2E}"/>
                </a:ext>
                <a:ext uri="{C183D7F6-B498-43B3-948B-1728B52AA6E4}">
                  <adec:decorative xmlns:adec="http://schemas.microsoft.com/office/drawing/2017/decorative" val="1"/>
                </a:ext>
              </a:extLst>
            </p:cNvPr>
            <p:cNvSpPr/>
            <p:nvPr/>
          </p:nvSpPr>
          <p:spPr>
            <a:xfrm>
              <a:off x="601934" y="3180193"/>
              <a:ext cx="8705925" cy="2900526"/>
            </a:xfrm>
            <a:prstGeom prst="roundRect">
              <a:avLst>
                <a:gd name="adj" fmla="val 1909"/>
              </a:avLst>
            </a:prstGeom>
            <a:noFill/>
            <a:ln w="19050" cap="flat" cmpd="sng" algn="ctr">
              <a:solidFill>
                <a:schemeClr val="bg2">
                  <a:lumMod val="75000"/>
                </a:schemeClr>
              </a:solidFill>
              <a:prstDash val="dash"/>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plane</a:t>
              </a:r>
            </a:p>
          </p:txBody>
        </p:sp>
        <p:sp>
          <p:nvSpPr>
            <p:cNvPr id="1040" name="Rectangle: Rounded Corners 15" descr="JavaScript">
              <a:extLst>
                <a:ext uri="{FF2B5EF4-FFF2-40B4-BE49-F238E27FC236}">
                  <a16:creationId xmlns:a16="http://schemas.microsoft.com/office/drawing/2014/main" id="{355D8E2D-B1FC-80BE-74C0-1D0EE9FE0C1A}"/>
                </a:ext>
                <a:ext uri="{C183D7F6-B498-43B3-948B-1728B52AA6E4}">
                  <adec:decorative xmlns:adec="http://schemas.microsoft.com/office/drawing/2017/decorative" val="0"/>
                </a:ext>
              </a:extLst>
            </p:cNvPr>
            <p:cNvSpPr/>
            <p:nvPr/>
          </p:nvSpPr>
          <p:spPr>
            <a:xfrm>
              <a:off x="722838" y="4909012"/>
              <a:ext cx="1370869" cy="783354"/>
            </a:xfrm>
            <a:prstGeom prst="roundRect">
              <a:avLst>
                <a:gd name="adj" fmla="val 50000"/>
              </a:avLst>
            </a:prstGeom>
            <a:solidFill>
              <a:srgbClr val="C03BC4"/>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Internal ingress</a:t>
              </a:r>
            </a:p>
          </p:txBody>
        </p:sp>
        <p:sp>
          <p:nvSpPr>
            <p:cNvPr id="1042" name="Rectangle: Rounded Corners 15" descr="JavaScript">
              <a:extLst>
                <a:ext uri="{FF2B5EF4-FFF2-40B4-BE49-F238E27FC236}">
                  <a16:creationId xmlns:a16="http://schemas.microsoft.com/office/drawing/2014/main" id="{EA8FDBE1-C7D9-4F54-C888-57F990D56F31}"/>
                </a:ext>
                <a:ext uri="{C183D7F6-B498-43B3-948B-1728B52AA6E4}">
                  <adec:decorative xmlns:adec="http://schemas.microsoft.com/office/drawing/2017/decorative" val="0"/>
                </a:ext>
              </a:extLst>
            </p:cNvPr>
            <p:cNvSpPr/>
            <p:nvPr/>
          </p:nvSpPr>
          <p:spPr>
            <a:xfrm>
              <a:off x="722838" y="3862906"/>
              <a:ext cx="1370869" cy="783354"/>
            </a:xfrm>
            <a:prstGeom prst="roundRect">
              <a:avLst>
                <a:gd name="adj" fmla="val 50000"/>
              </a:avLst>
            </a:prstGeom>
            <a:solidFill>
              <a:srgbClr val="C03BC4"/>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External ingress</a:t>
              </a:r>
            </a:p>
          </p:txBody>
        </p:sp>
        <p:sp>
          <p:nvSpPr>
            <p:cNvPr id="1049" name="Rectangle: Rounded Corners 15" descr="JavaScript">
              <a:extLst>
                <a:ext uri="{FF2B5EF4-FFF2-40B4-BE49-F238E27FC236}">
                  <a16:creationId xmlns:a16="http://schemas.microsoft.com/office/drawing/2014/main" id="{AFC2E4FD-33B5-677D-41D9-970DA4EB13ED}"/>
                </a:ext>
                <a:ext uri="{C183D7F6-B498-43B3-948B-1728B52AA6E4}">
                  <adec:decorative xmlns:adec="http://schemas.microsoft.com/office/drawing/2017/decorative" val="0"/>
                </a:ext>
              </a:extLst>
            </p:cNvPr>
            <p:cNvSpPr/>
            <p:nvPr/>
          </p:nvSpPr>
          <p:spPr>
            <a:xfrm>
              <a:off x="2475745" y="4946645"/>
              <a:ext cx="1750880" cy="437120"/>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Sidecar proxy</a:t>
              </a:r>
            </a:p>
          </p:txBody>
        </p:sp>
        <p:cxnSp>
          <p:nvCxnSpPr>
            <p:cNvPr id="1064" name="Elbow Connector 30">
              <a:extLst>
                <a:ext uri="{FF2B5EF4-FFF2-40B4-BE49-F238E27FC236}">
                  <a16:creationId xmlns:a16="http://schemas.microsoft.com/office/drawing/2014/main" id="{43C0378A-C6D6-1EBC-28B9-BA7BC72D336F}"/>
                </a:ext>
              </a:extLst>
            </p:cNvPr>
            <p:cNvCxnSpPr>
              <a:cxnSpLocks/>
              <a:endCxn id="1079" idx="1"/>
            </p:cNvCxnSpPr>
            <p:nvPr/>
          </p:nvCxnSpPr>
          <p:spPr>
            <a:xfrm rot="16200000" flipH="1">
              <a:off x="7024192" y="1951970"/>
              <a:ext cx="165863" cy="7511877"/>
            </a:xfrm>
            <a:prstGeom prst="bentConnector2">
              <a:avLst/>
            </a:prstGeom>
            <a:ln w="12700" cap="rnd">
              <a:solidFill>
                <a:srgbClr val="8661C5"/>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069" name="Elbow Connector 40">
              <a:extLst>
                <a:ext uri="{FF2B5EF4-FFF2-40B4-BE49-F238E27FC236}">
                  <a16:creationId xmlns:a16="http://schemas.microsoft.com/office/drawing/2014/main" id="{385A3D94-DE0A-B6D2-A177-B0D6CA720394}"/>
                </a:ext>
              </a:extLst>
            </p:cNvPr>
            <p:cNvCxnSpPr>
              <a:cxnSpLocks/>
              <a:endCxn id="1116" idx="1"/>
            </p:cNvCxnSpPr>
            <p:nvPr/>
          </p:nvCxnSpPr>
          <p:spPr>
            <a:xfrm rot="5400000" flipH="1" flipV="1">
              <a:off x="6483882" y="326253"/>
              <a:ext cx="1246482" cy="7511877"/>
            </a:xfrm>
            <a:prstGeom prst="bentConnector2">
              <a:avLst/>
            </a:prstGeom>
            <a:ln w="12700" cap="rnd">
              <a:solidFill>
                <a:srgbClr val="FF5C39"/>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46" name="Rectangle: Rounded Corners 15" descr="JavaScript">
              <a:extLst>
                <a:ext uri="{FF2B5EF4-FFF2-40B4-BE49-F238E27FC236}">
                  <a16:creationId xmlns:a16="http://schemas.microsoft.com/office/drawing/2014/main" id="{0F4FB0F8-579D-6A2A-1724-A6D239723F0E}"/>
                </a:ext>
                <a:ext uri="{C183D7F6-B498-43B3-948B-1728B52AA6E4}">
                  <adec:decorative xmlns:adec="http://schemas.microsoft.com/office/drawing/2017/decorative" val="0"/>
                </a:ext>
              </a:extLst>
            </p:cNvPr>
            <p:cNvSpPr/>
            <p:nvPr/>
          </p:nvSpPr>
          <p:spPr>
            <a:xfrm>
              <a:off x="2475745" y="3888640"/>
              <a:ext cx="1750880" cy="437120"/>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Instance A</a:t>
              </a:r>
            </a:p>
          </p:txBody>
        </p:sp>
        <p:sp>
          <p:nvSpPr>
            <p:cNvPr id="1076" name="TextBox 1075">
              <a:extLst>
                <a:ext uri="{FF2B5EF4-FFF2-40B4-BE49-F238E27FC236}">
                  <a16:creationId xmlns:a16="http://schemas.microsoft.com/office/drawing/2014/main" id="{92548C0B-91B4-2F8E-DD9A-472E97E4E7E5}"/>
                </a:ext>
              </a:extLst>
            </p:cNvPr>
            <p:cNvSpPr txBox="1"/>
            <p:nvPr/>
          </p:nvSpPr>
          <p:spPr>
            <a:xfrm>
              <a:off x="9383198" y="5403341"/>
              <a:ext cx="134768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Tracing integration (coming soon)</a:t>
              </a:r>
            </a:p>
          </p:txBody>
        </p:sp>
        <p:pic>
          <p:nvPicPr>
            <p:cNvPr id="1079" name="Graphic 1078">
              <a:extLst>
                <a:ext uri="{FF2B5EF4-FFF2-40B4-BE49-F238E27FC236}">
                  <a16:creationId xmlns:a16="http://schemas.microsoft.com/office/drawing/2014/main" id="{83A62A96-E8DB-3735-FBBD-ACA06D945C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63062" y="5575397"/>
              <a:ext cx="430888" cy="430888"/>
            </a:xfrm>
            <a:prstGeom prst="rect">
              <a:avLst/>
            </a:prstGeom>
          </p:spPr>
        </p:pic>
        <p:sp>
          <p:nvSpPr>
            <p:cNvPr id="1080" name="TextBox 1079">
              <a:extLst>
                <a:ext uri="{FF2B5EF4-FFF2-40B4-BE49-F238E27FC236}">
                  <a16:creationId xmlns:a16="http://schemas.microsoft.com/office/drawing/2014/main" id="{4FDF22BB-3A62-52FE-BB23-71BEC29E35E5}"/>
                </a:ext>
              </a:extLst>
            </p:cNvPr>
            <p:cNvSpPr txBox="1"/>
            <p:nvPr/>
          </p:nvSpPr>
          <p:spPr>
            <a:xfrm>
              <a:off x="10496120" y="6046032"/>
              <a:ext cx="1164771" cy="33855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rgbClr val="8661C5"/>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Application Insights</a:t>
              </a:r>
            </a:p>
          </p:txBody>
        </p:sp>
        <p:sp>
          <p:nvSpPr>
            <p:cNvPr id="1082" name="TextBox 1081">
              <a:extLst>
                <a:ext uri="{FF2B5EF4-FFF2-40B4-BE49-F238E27FC236}">
                  <a16:creationId xmlns:a16="http://schemas.microsoft.com/office/drawing/2014/main" id="{D61737EE-C9EE-20F8-DA43-6FECA4733EB4}"/>
                </a:ext>
              </a:extLst>
            </p:cNvPr>
            <p:cNvSpPr txBox="1"/>
            <p:nvPr/>
          </p:nvSpPr>
          <p:spPr>
            <a:xfrm>
              <a:off x="10546874" y="3699868"/>
              <a:ext cx="1164771" cy="338554"/>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rgbClr val="8661C5"/>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Azure Managed Prometheus</a:t>
              </a:r>
            </a:p>
          </p:txBody>
        </p:sp>
        <p:sp>
          <p:nvSpPr>
            <p:cNvPr id="1090" name="Rectangle: Rounded Corners 1089">
              <a:extLst>
                <a:ext uri="{FF2B5EF4-FFF2-40B4-BE49-F238E27FC236}">
                  <a16:creationId xmlns:a16="http://schemas.microsoft.com/office/drawing/2014/main" id="{977D51F3-F99A-2A7D-EA36-E915E5633043}"/>
                </a:ext>
                <a:ext uri="{C183D7F6-B498-43B3-948B-1728B52AA6E4}">
                  <adec:decorative xmlns:adec="http://schemas.microsoft.com/office/drawing/2017/decorative" val="1"/>
                </a:ext>
              </a:extLst>
            </p:cNvPr>
            <p:cNvSpPr/>
            <p:nvPr/>
          </p:nvSpPr>
          <p:spPr>
            <a:xfrm>
              <a:off x="4703110" y="3647427"/>
              <a:ext cx="2026154" cy="919546"/>
            </a:xfrm>
            <a:prstGeom prst="roundRect">
              <a:avLst>
                <a:gd name="adj" fmla="val 9005"/>
              </a:avLst>
            </a:prstGeom>
            <a:solidFill>
              <a:schemeClr val="accent3"/>
            </a:solidFill>
            <a:ln w="19050" cap="flat" cmpd="sng" algn="ctr">
              <a:solidFill>
                <a:schemeClr val="accent3"/>
              </a:solidFill>
              <a:prstDash val="solid"/>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91" name="Rectangle: Rounded Corners 1090">
              <a:extLst>
                <a:ext uri="{FF2B5EF4-FFF2-40B4-BE49-F238E27FC236}">
                  <a16:creationId xmlns:a16="http://schemas.microsoft.com/office/drawing/2014/main" id="{9831E6AB-876E-6D96-6523-7162A06A4B05}"/>
                </a:ext>
                <a:ext uri="{C183D7F6-B498-43B3-948B-1728B52AA6E4}">
                  <adec:decorative xmlns:adec="http://schemas.microsoft.com/office/drawing/2017/decorative" val="1"/>
                </a:ext>
              </a:extLst>
            </p:cNvPr>
            <p:cNvSpPr/>
            <p:nvPr/>
          </p:nvSpPr>
          <p:spPr>
            <a:xfrm>
              <a:off x="4703110" y="4705432"/>
              <a:ext cx="2026154" cy="919546"/>
            </a:xfrm>
            <a:prstGeom prst="roundRect">
              <a:avLst>
                <a:gd name="adj" fmla="val 9005"/>
              </a:avLst>
            </a:prstGeom>
            <a:solidFill>
              <a:schemeClr val="accent3"/>
            </a:solidFill>
            <a:ln w="19050" cap="flat" cmpd="sng" algn="ctr">
              <a:solidFill>
                <a:schemeClr val="accent3"/>
              </a:solidFill>
              <a:prstDash val="solid"/>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92" name="Rectangle: Rounded Corners 1091">
              <a:extLst>
                <a:ext uri="{FF2B5EF4-FFF2-40B4-BE49-F238E27FC236}">
                  <a16:creationId xmlns:a16="http://schemas.microsoft.com/office/drawing/2014/main" id="{CC6BE841-0164-08D7-4062-CC3A88FA7FB7}"/>
                </a:ext>
                <a:ext uri="{C183D7F6-B498-43B3-948B-1728B52AA6E4}">
                  <adec:decorative xmlns:adec="http://schemas.microsoft.com/office/drawing/2017/decorative" val="1"/>
                </a:ext>
              </a:extLst>
            </p:cNvPr>
            <p:cNvSpPr/>
            <p:nvPr/>
          </p:nvSpPr>
          <p:spPr>
            <a:xfrm>
              <a:off x="4589315" y="3301084"/>
              <a:ext cx="2234396" cy="2659029"/>
            </a:xfrm>
            <a:prstGeom prst="roundRect">
              <a:avLst>
                <a:gd name="adj" fmla="val 1909"/>
              </a:avLst>
            </a:prstGeom>
            <a:noFill/>
            <a:ln w="19050" cap="flat" cmpd="sng" algn="ctr">
              <a:solidFill>
                <a:schemeClr val="accent3"/>
              </a:solidFill>
              <a:prstDash val="dash"/>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93" name="Rectangle: Rounded Corners 15" descr="JavaScript">
              <a:extLst>
                <a:ext uri="{FF2B5EF4-FFF2-40B4-BE49-F238E27FC236}">
                  <a16:creationId xmlns:a16="http://schemas.microsoft.com/office/drawing/2014/main" id="{9DFC704A-895E-DAE0-7A62-9EA48B913DE7}"/>
                </a:ext>
                <a:ext uri="{C183D7F6-B498-43B3-948B-1728B52AA6E4}">
                  <adec:decorative xmlns:adec="http://schemas.microsoft.com/office/drawing/2017/decorative" val="0"/>
                </a:ext>
              </a:extLst>
            </p:cNvPr>
            <p:cNvSpPr/>
            <p:nvPr/>
          </p:nvSpPr>
          <p:spPr>
            <a:xfrm>
              <a:off x="4840747" y="4946645"/>
              <a:ext cx="1750880" cy="437120"/>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Sidecar proxy</a:t>
              </a:r>
            </a:p>
          </p:txBody>
        </p:sp>
        <p:sp>
          <p:nvSpPr>
            <p:cNvPr id="1095" name="Rectangle: Rounded Corners 1094">
              <a:extLst>
                <a:ext uri="{FF2B5EF4-FFF2-40B4-BE49-F238E27FC236}">
                  <a16:creationId xmlns:a16="http://schemas.microsoft.com/office/drawing/2014/main" id="{D17EA95B-09D8-3EA1-BF5D-4E6866056A5A}"/>
                </a:ext>
                <a:ext uri="{C183D7F6-B498-43B3-948B-1728B52AA6E4}">
                  <adec:decorative xmlns:adec="http://schemas.microsoft.com/office/drawing/2017/decorative" val="1"/>
                </a:ext>
              </a:extLst>
            </p:cNvPr>
            <p:cNvSpPr/>
            <p:nvPr/>
          </p:nvSpPr>
          <p:spPr>
            <a:xfrm>
              <a:off x="7062166" y="3647427"/>
              <a:ext cx="2026154" cy="919546"/>
            </a:xfrm>
            <a:prstGeom prst="roundRect">
              <a:avLst>
                <a:gd name="adj" fmla="val 9005"/>
              </a:avLst>
            </a:prstGeom>
            <a:solidFill>
              <a:schemeClr val="accent3"/>
            </a:solidFill>
            <a:ln w="19050" cap="flat" cmpd="sng" algn="ctr">
              <a:solidFill>
                <a:schemeClr val="accent3"/>
              </a:solidFill>
              <a:prstDash val="solid"/>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96" name="Rectangle: Rounded Corners 1095">
              <a:extLst>
                <a:ext uri="{FF2B5EF4-FFF2-40B4-BE49-F238E27FC236}">
                  <a16:creationId xmlns:a16="http://schemas.microsoft.com/office/drawing/2014/main" id="{5F9F9F3F-538C-9920-C025-4DB39B228937}"/>
                </a:ext>
                <a:ext uri="{C183D7F6-B498-43B3-948B-1728B52AA6E4}">
                  <adec:decorative xmlns:adec="http://schemas.microsoft.com/office/drawing/2017/decorative" val="1"/>
                </a:ext>
              </a:extLst>
            </p:cNvPr>
            <p:cNvSpPr/>
            <p:nvPr/>
          </p:nvSpPr>
          <p:spPr>
            <a:xfrm>
              <a:off x="7062166" y="4705432"/>
              <a:ext cx="2026154" cy="919546"/>
            </a:xfrm>
            <a:prstGeom prst="roundRect">
              <a:avLst>
                <a:gd name="adj" fmla="val 9005"/>
              </a:avLst>
            </a:prstGeom>
            <a:solidFill>
              <a:schemeClr val="accent3"/>
            </a:solidFill>
            <a:ln w="19050" cap="flat" cmpd="sng" algn="ctr">
              <a:solidFill>
                <a:schemeClr val="accent3"/>
              </a:solidFill>
              <a:prstDash val="solid"/>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97" name="Rectangle: Rounded Corners 1096">
              <a:extLst>
                <a:ext uri="{FF2B5EF4-FFF2-40B4-BE49-F238E27FC236}">
                  <a16:creationId xmlns:a16="http://schemas.microsoft.com/office/drawing/2014/main" id="{9D31C97D-AC38-227C-0FAC-B946532295DC}"/>
                </a:ext>
                <a:ext uri="{C183D7F6-B498-43B3-948B-1728B52AA6E4}">
                  <adec:decorative xmlns:adec="http://schemas.microsoft.com/office/drawing/2017/decorative" val="1"/>
                </a:ext>
              </a:extLst>
            </p:cNvPr>
            <p:cNvSpPr/>
            <p:nvPr/>
          </p:nvSpPr>
          <p:spPr>
            <a:xfrm>
              <a:off x="6948371" y="3301084"/>
              <a:ext cx="2234396" cy="2659029"/>
            </a:xfrm>
            <a:prstGeom prst="roundRect">
              <a:avLst>
                <a:gd name="adj" fmla="val 1909"/>
              </a:avLst>
            </a:prstGeom>
            <a:noFill/>
            <a:ln w="19050" cap="flat" cmpd="sng" algn="ctr">
              <a:solidFill>
                <a:schemeClr val="accent3"/>
              </a:solidFill>
              <a:prstDash val="dash"/>
            </a:ln>
            <a:effectLst/>
          </p:spPr>
          <p:txBody>
            <a:bodyPr tIns="91440" rtlCol="0" anchor="t" anchorCtr="0"/>
            <a:lstStyle/>
            <a:p>
              <a:pPr marL="0" marR="0" lvl="0" indent="0" algn="l" defTabSz="932384" rtl="0" eaLnBrk="1" fontAlgn="auto" latinLnBrk="0" hangingPunct="1">
                <a:lnSpc>
                  <a:spcPct val="100000"/>
                </a:lnSpc>
                <a:spcBef>
                  <a:spcPts val="1222"/>
                </a:spcBef>
                <a:spcAft>
                  <a:spcPts val="0"/>
                </a:spcAft>
                <a:buClr>
                  <a:srgbClr val="FFFFFF"/>
                </a:buClr>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98" name="Rectangle: Rounded Corners 15" descr="JavaScript">
              <a:extLst>
                <a:ext uri="{FF2B5EF4-FFF2-40B4-BE49-F238E27FC236}">
                  <a16:creationId xmlns:a16="http://schemas.microsoft.com/office/drawing/2014/main" id="{0EB26D30-BA9C-9620-9B10-0366BCD7A9ED}"/>
                </a:ext>
                <a:ext uri="{C183D7F6-B498-43B3-948B-1728B52AA6E4}">
                  <adec:decorative xmlns:adec="http://schemas.microsoft.com/office/drawing/2017/decorative" val="0"/>
                </a:ext>
              </a:extLst>
            </p:cNvPr>
            <p:cNvSpPr/>
            <p:nvPr/>
          </p:nvSpPr>
          <p:spPr>
            <a:xfrm>
              <a:off x="7199803" y="4946645"/>
              <a:ext cx="1750880" cy="437120"/>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Sidecar proxy</a:t>
              </a:r>
            </a:p>
          </p:txBody>
        </p:sp>
        <p:cxnSp>
          <p:nvCxnSpPr>
            <p:cNvPr id="1105" name="Straight Connector 1104">
              <a:extLst>
                <a:ext uri="{FF2B5EF4-FFF2-40B4-BE49-F238E27FC236}">
                  <a16:creationId xmlns:a16="http://schemas.microsoft.com/office/drawing/2014/main" id="{60C39357-202F-2E30-62CE-6766653F9EC5}"/>
                </a:ext>
              </a:extLst>
            </p:cNvPr>
            <p:cNvCxnSpPr>
              <a:cxnSpLocks/>
              <a:stCxn id="1091" idx="2"/>
            </p:cNvCxnSpPr>
            <p:nvPr/>
          </p:nvCxnSpPr>
          <p:spPr>
            <a:xfrm>
              <a:off x="5716187" y="5624978"/>
              <a:ext cx="0" cy="165862"/>
            </a:xfrm>
            <a:prstGeom prst="line">
              <a:avLst/>
            </a:prstGeom>
            <a:ln w="12700">
              <a:solidFill>
                <a:srgbClr val="8661C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3E4900B7-E075-57C6-B91D-CD1D0369AC0E}"/>
                </a:ext>
              </a:extLst>
            </p:cNvPr>
            <p:cNvCxnSpPr>
              <a:cxnSpLocks/>
              <a:stCxn id="1096" idx="2"/>
            </p:cNvCxnSpPr>
            <p:nvPr/>
          </p:nvCxnSpPr>
          <p:spPr>
            <a:xfrm>
              <a:off x="8075243" y="5624978"/>
              <a:ext cx="0" cy="165862"/>
            </a:xfrm>
            <a:prstGeom prst="line">
              <a:avLst/>
            </a:prstGeom>
            <a:ln w="12700">
              <a:solidFill>
                <a:srgbClr val="8661C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4FB77FC0-F5D0-8BB8-9F7C-90E80ED01A70}"/>
                </a:ext>
              </a:extLst>
            </p:cNvPr>
            <p:cNvCxnSpPr>
              <a:cxnSpLocks/>
              <a:endCxn id="1091" idx="0"/>
            </p:cNvCxnSpPr>
            <p:nvPr/>
          </p:nvCxnSpPr>
          <p:spPr>
            <a:xfrm>
              <a:off x="5716187" y="3458168"/>
              <a:ext cx="0" cy="1247264"/>
            </a:xfrm>
            <a:prstGeom prst="line">
              <a:avLst/>
            </a:prstGeom>
            <a:ln w="12700">
              <a:solidFill>
                <a:srgbClr val="FF5C3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B0C9F73-3786-BB81-D94B-DF04FCCE819E}"/>
                </a:ext>
              </a:extLst>
            </p:cNvPr>
            <p:cNvCxnSpPr>
              <a:cxnSpLocks/>
            </p:cNvCxnSpPr>
            <p:nvPr/>
          </p:nvCxnSpPr>
          <p:spPr>
            <a:xfrm>
              <a:off x="8075243" y="3458168"/>
              <a:ext cx="0" cy="1247264"/>
            </a:xfrm>
            <a:prstGeom prst="line">
              <a:avLst/>
            </a:prstGeom>
            <a:ln w="12700">
              <a:solidFill>
                <a:srgbClr val="FF5C3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4" name="Rectangle: Rounded Corners 15" descr="JavaScript">
              <a:extLst>
                <a:ext uri="{FF2B5EF4-FFF2-40B4-BE49-F238E27FC236}">
                  <a16:creationId xmlns:a16="http://schemas.microsoft.com/office/drawing/2014/main" id="{B62DB87C-7AE2-4AED-7736-C9687AD766E3}"/>
                </a:ext>
                <a:ext uri="{C183D7F6-B498-43B3-948B-1728B52AA6E4}">
                  <adec:decorative xmlns:adec="http://schemas.microsoft.com/office/drawing/2017/decorative" val="0"/>
                </a:ext>
              </a:extLst>
            </p:cNvPr>
            <p:cNvSpPr/>
            <p:nvPr/>
          </p:nvSpPr>
          <p:spPr>
            <a:xfrm>
              <a:off x="4840747" y="3888640"/>
              <a:ext cx="1750880" cy="437120"/>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Instance B</a:t>
              </a:r>
            </a:p>
          </p:txBody>
        </p:sp>
        <p:sp>
          <p:nvSpPr>
            <p:cNvPr id="1099" name="Rectangle: Rounded Corners 15" descr="JavaScript">
              <a:extLst>
                <a:ext uri="{FF2B5EF4-FFF2-40B4-BE49-F238E27FC236}">
                  <a16:creationId xmlns:a16="http://schemas.microsoft.com/office/drawing/2014/main" id="{559C3529-06C1-D524-A700-A4A5C6314639}"/>
                </a:ext>
                <a:ext uri="{C183D7F6-B498-43B3-948B-1728B52AA6E4}">
                  <adec:decorative xmlns:adec="http://schemas.microsoft.com/office/drawing/2017/decorative" val="0"/>
                </a:ext>
              </a:extLst>
            </p:cNvPr>
            <p:cNvSpPr/>
            <p:nvPr/>
          </p:nvSpPr>
          <p:spPr>
            <a:xfrm>
              <a:off x="7199803" y="3888640"/>
              <a:ext cx="1750880" cy="437120"/>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Instance C</a:t>
              </a:r>
            </a:p>
          </p:txBody>
        </p:sp>
        <p:sp>
          <p:nvSpPr>
            <p:cNvPr id="1113" name="TextBox 1112">
              <a:extLst>
                <a:ext uri="{FF2B5EF4-FFF2-40B4-BE49-F238E27FC236}">
                  <a16:creationId xmlns:a16="http://schemas.microsoft.com/office/drawing/2014/main" id="{617F1C89-D5C9-6885-CD68-E08EF6B42763}"/>
                </a:ext>
              </a:extLst>
            </p:cNvPr>
            <p:cNvSpPr txBox="1"/>
            <p:nvPr/>
          </p:nvSpPr>
          <p:spPr>
            <a:xfrm>
              <a:off x="9383198" y="3504372"/>
              <a:ext cx="134768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Metrics</a:t>
              </a:r>
            </a:p>
          </p:txBody>
        </p:sp>
        <p:pic>
          <p:nvPicPr>
            <p:cNvPr id="1116" name="Graphic 1115">
              <a:extLst>
                <a:ext uri="{FF2B5EF4-FFF2-40B4-BE49-F238E27FC236}">
                  <a16:creationId xmlns:a16="http://schemas.microsoft.com/office/drawing/2014/main" id="{15881739-A167-E9BD-93B0-1EE433F13CF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3062" y="3243506"/>
              <a:ext cx="430888" cy="430888"/>
            </a:xfrm>
            <a:prstGeom prst="rect">
              <a:avLst/>
            </a:prstGeom>
          </p:spPr>
        </p:pic>
        <p:pic>
          <p:nvPicPr>
            <p:cNvPr id="1081" name="Picture 2">
              <a:extLst>
                <a:ext uri="{FF2B5EF4-FFF2-40B4-BE49-F238E27FC236}">
                  <a16:creationId xmlns:a16="http://schemas.microsoft.com/office/drawing/2014/main" id="{AEA2691C-4223-80A8-DF4A-931340EB95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4757" y="3276335"/>
              <a:ext cx="378694" cy="37539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Rounded Corners 15">
            <a:extLst>
              <a:ext uri="{FF2B5EF4-FFF2-40B4-BE49-F238E27FC236}">
                <a16:creationId xmlns:a16="http://schemas.microsoft.com/office/drawing/2014/main" id="{4EA65038-0035-15DF-281A-6949BD21B386}"/>
              </a:ext>
              <a:ext uri="{C183D7F6-B498-43B3-948B-1728B52AA6E4}">
                <adec:decorative xmlns:adec="http://schemas.microsoft.com/office/drawing/2017/decorative" val="1"/>
              </a:ext>
            </a:extLst>
          </p:cNvPr>
          <p:cNvSpPr/>
          <p:nvPr/>
        </p:nvSpPr>
        <p:spPr>
          <a:xfrm>
            <a:off x="7681253" y="1663275"/>
            <a:ext cx="365760" cy="155805"/>
          </a:xfrm>
          <a:prstGeom prst="roundRect">
            <a:avLst>
              <a:gd name="adj" fmla="val 50000"/>
            </a:avLst>
          </a:prstGeom>
          <a:solidFill>
            <a:schemeClr val="accent3"/>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 rIns="18288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2" name="Rounded Rectangle 1" descr="Dark Pattern: Grid">
            <a:extLst>
              <a:ext uri="{FF2B5EF4-FFF2-40B4-BE49-F238E27FC236}">
                <a16:creationId xmlns:a16="http://schemas.microsoft.com/office/drawing/2014/main" id="{2117636B-25DD-1B0E-936D-21F914F84E29}"/>
              </a:ext>
            </a:extLst>
          </p:cNvPr>
          <p:cNvSpPr/>
          <p:nvPr/>
        </p:nvSpPr>
        <p:spPr bwMode="auto">
          <a:xfrm>
            <a:off x="11240" y="-21961"/>
            <a:ext cx="12192000" cy="877401"/>
          </a:xfrm>
          <a:prstGeom prst="roundRect">
            <a:avLst>
              <a:gd name="adj" fmla="val 0"/>
            </a:avLst>
          </a:prstGeom>
          <a:blipFill dpi="0" rotWithShape="1">
            <a:blip r:embed="rId12">
              <a:alphaModFix amt="20000"/>
              <a:extLst>
                <a:ext uri="{96DAC541-7B7A-43D3-8B79-37D633B846F1}">
                  <asvg:svgBlip xmlns:asvg="http://schemas.microsoft.com/office/drawing/2016/SVG/main" r:embed="rId13"/>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67955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18"/>
                                        </p:tgtEl>
                                        <p:attrNameLst>
                                          <p:attrName>style.visibility</p:attrName>
                                        </p:attrNameLst>
                                      </p:cBhvr>
                                      <p:to>
                                        <p:strVal val="visible"/>
                                      </p:to>
                                    </p:set>
                                    <p:animEffect transition="in" filter="fade">
                                      <p:cBhvr>
                                        <p:cTn id="7" dur="500"/>
                                        <p:tgtEl>
                                          <p:spTgt spid="1118"/>
                                        </p:tgtEl>
                                      </p:cBhvr>
                                    </p:animEffect>
                                  </p:childTnLst>
                                </p:cTn>
                              </p:par>
                              <p:par>
                                <p:cTn id="8" presetID="42" presetClass="path" presetSubtype="0" decel="100000" fill="hold" grpId="1" nodeType="withEffect">
                                  <p:stCondLst>
                                    <p:cond delay="100"/>
                                  </p:stCondLst>
                                  <p:childTnLst>
                                    <p:animMotion origin="layout" path="M 5E-6 -3.7037E-6 L 5E-6 0.03542 " pathEditMode="relative" rAng="0" ptsTypes="AA">
                                      <p:cBhvr>
                                        <p:cTn id="9" dur="700" spd="-100000" fill="hold"/>
                                        <p:tgtEl>
                                          <p:spTgt spid="1118"/>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19"/>
                                        </p:tgtEl>
                                        <p:attrNameLst>
                                          <p:attrName>style.visibility</p:attrName>
                                        </p:attrNameLst>
                                      </p:cBhvr>
                                      <p:to>
                                        <p:strVal val="visible"/>
                                      </p:to>
                                    </p:set>
                                    <p:animEffect transition="in" filter="fade">
                                      <p:cBhvr>
                                        <p:cTn id="12" dur="500"/>
                                        <p:tgtEl>
                                          <p:spTgt spid="1119"/>
                                        </p:tgtEl>
                                      </p:cBhvr>
                                    </p:animEffect>
                                  </p:childTnLst>
                                </p:cTn>
                              </p:par>
                              <p:par>
                                <p:cTn id="13" presetID="42" presetClass="path" presetSubtype="0" decel="100000" fill="hold" grpId="1" nodeType="withEffect">
                                  <p:stCondLst>
                                    <p:cond delay="100"/>
                                  </p:stCondLst>
                                  <p:childTnLst>
                                    <p:animMotion origin="layout" path="M 5E-6 -3.7037E-6 L 5E-6 0.03542 " pathEditMode="relative" rAng="0" ptsTypes="AA">
                                      <p:cBhvr>
                                        <p:cTn id="14" dur="700" spd="-100000" fill="hold"/>
                                        <p:tgtEl>
                                          <p:spTgt spid="1119"/>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123"/>
                                        </p:tgtEl>
                                        <p:attrNameLst>
                                          <p:attrName>style.visibility</p:attrName>
                                        </p:attrNameLst>
                                      </p:cBhvr>
                                      <p:to>
                                        <p:strVal val="visible"/>
                                      </p:to>
                                    </p:set>
                                    <p:animEffect transition="in" filter="fade">
                                      <p:cBhvr>
                                        <p:cTn id="17" dur="500"/>
                                        <p:tgtEl>
                                          <p:spTgt spid="1123"/>
                                        </p:tgtEl>
                                      </p:cBhvr>
                                    </p:animEffect>
                                  </p:childTnLst>
                                </p:cTn>
                              </p:par>
                              <p:par>
                                <p:cTn id="18" presetID="42" presetClass="path" presetSubtype="0" decel="100000" fill="hold" grpId="1" nodeType="withEffect">
                                  <p:stCondLst>
                                    <p:cond delay="200"/>
                                  </p:stCondLst>
                                  <p:childTnLst>
                                    <p:animMotion origin="layout" path="M 5E-6 -3.7037E-6 L 5E-6 0.03542 " pathEditMode="relative" rAng="0" ptsTypes="AA">
                                      <p:cBhvr>
                                        <p:cTn id="19" dur="700" spd="-100000" fill="hold"/>
                                        <p:tgtEl>
                                          <p:spTgt spid="1123"/>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1124"/>
                                        </p:tgtEl>
                                        <p:attrNameLst>
                                          <p:attrName>style.visibility</p:attrName>
                                        </p:attrNameLst>
                                      </p:cBhvr>
                                      <p:to>
                                        <p:strVal val="visible"/>
                                      </p:to>
                                    </p:set>
                                    <p:animEffect transition="in" filter="fade">
                                      <p:cBhvr>
                                        <p:cTn id="22" dur="500"/>
                                        <p:tgtEl>
                                          <p:spTgt spid="1124"/>
                                        </p:tgtEl>
                                      </p:cBhvr>
                                    </p:animEffect>
                                  </p:childTnLst>
                                </p:cTn>
                              </p:par>
                              <p:par>
                                <p:cTn id="23" presetID="42" presetClass="path" presetSubtype="0" decel="100000" fill="hold" nodeType="withEffect">
                                  <p:stCondLst>
                                    <p:cond delay="300"/>
                                  </p:stCondLst>
                                  <p:childTnLst>
                                    <p:animMotion origin="layout" path="M 5E-6 -3.7037E-6 L 5E-6 0.03542 " pathEditMode="relative" rAng="0" ptsTypes="AA">
                                      <p:cBhvr>
                                        <p:cTn id="24" dur="700" spd="-100000" fill="hold"/>
                                        <p:tgtEl>
                                          <p:spTgt spid="1124"/>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grpId="1" nodeType="withEffect">
                                  <p:stCondLst>
                                    <p:cond delay="100"/>
                                  </p:stCondLst>
                                  <p:childTnLst>
                                    <p:animMotion origin="layout" path="M 5E-6 -3.7037E-6 L 5E-6 0.03542 " pathEditMode="relative" rAng="0" ptsTypes="AA">
                                      <p:cBhvr>
                                        <p:cTn id="29" dur="700" spd="-100000" fill="hold"/>
                                        <p:tgtEl>
                                          <p:spTgt spid="3"/>
                                        </p:tgtEl>
                                        <p:attrNameLst>
                                          <p:attrName>ppt_x</p:attrName>
                                          <p:attrName>ppt_y</p:attrName>
                                        </p:attrNameLst>
                                      </p:cBhvr>
                                      <p:rCtr x="0" y="1759"/>
                                    </p:animMotion>
                                  </p:childTnLst>
                                </p:cTn>
                              </p:par>
                              <p:par>
                                <p:cTn id="30" presetID="22" presetClass="entr" presetSubtype="1"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p:bldP spid="1118" grpId="1" animBg="1"/>
      <p:bldP spid="1119" grpId="0"/>
      <p:bldP spid="1119" grpId="1"/>
      <p:bldP spid="1123" grpId="0"/>
      <p:bldP spid="1123" grpId="1"/>
      <p:bldP spid="3" grpId="0" animBg="1"/>
      <p:bldP spid="3" grpId="1"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4BFF-E2D3-1B99-192C-7A0216A26B42}"/>
              </a:ext>
            </a:extLst>
          </p:cNvPr>
          <p:cNvSpPr>
            <a:spLocks noGrp="1"/>
          </p:cNvSpPr>
          <p:nvPr>
            <p:ph type="title"/>
          </p:nvPr>
        </p:nvSpPr>
        <p:spPr/>
        <p:txBody>
          <a:bodyPr/>
          <a:lstStyle/>
          <a:p>
            <a:r>
              <a:rPr lang="en-US"/>
              <a:t>Istio based Service Mesh</a:t>
            </a:r>
          </a:p>
        </p:txBody>
      </p:sp>
      <p:sp>
        <p:nvSpPr>
          <p:cNvPr id="3" name="Text Placeholder 2">
            <a:extLst>
              <a:ext uri="{FF2B5EF4-FFF2-40B4-BE49-F238E27FC236}">
                <a16:creationId xmlns:a16="http://schemas.microsoft.com/office/drawing/2014/main" id="{806A8FF0-90E4-18CA-8324-47BB3589BFB1}"/>
              </a:ext>
            </a:extLst>
          </p:cNvPr>
          <p:cNvSpPr>
            <a:spLocks noGrp="1"/>
          </p:cNvSpPr>
          <p:nvPr>
            <p:ph type="body" sz="quarter" idx="10"/>
          </p:nvPr>
        </p:nvSpPr>
        <p:spPr>
          <a:xfrm>
            <a:off x="586390" y="1434370"/>
            <a:ext cx="4839454" cy="2733056"/>
          </a:xfrm>
        </p:spPr>
        <p:txBody>
          <a:bodyPr/>
          <a:lstStyle/>
          <a:p>
            <a:r>
              <a:rPr lang="en-US">
                <a:solidFill>
                  <a:schemeClr val="tx2"/>
                </a:solidFill>
              </a:rPr>
              <a:t>GA:</a:t>
            </a:r>
            <a:r>
              <a:rPr lang="en-US"/>
              <a:t> Plugin CA</a:t>
            </a:r>
          </a:p>
          <a:p>
            <a:pPr marL="685800" lvl="1" indent="-457200">
              <a:buFont typeface="Arial" panose="020B0604020202020204" pitchFamily="34" charset="0"/>
              <a:buChar char="•"/>
            </a:pPr>
            <a:r>
              <a:rPr lang="en-US"/>
              <a:t>Enables cross clusters </a:t>
            </a:r>
            <a:r>
              <a:rPr lang="en-US" err="1"/>
              <a:t>mTLS</a:t>
            </a:r>
            <a:r>
              <a:rPr lang="en-US"/>
              <a:t> </a:t>
            </a:r>
            <a:r>
              <a:rPr lang="en-US" err="1"/>
              <a:t>authN</a:t>
            </a:r>
            <a:endParaRPr lang="en-US"/>
          </a:p>
          <a:p>
            <a:pPr marL="685800" lvl="1" indent="-457200">
              <a:buFont typeface="Arial" panose="020B0604020202020204" pitchFamily="34" charset="0"/>
              <a:buChar char="•"/>
            </a:pPr>
            <a:r>
              <a:rPr lang="en-US"/>
              <a:t>Backed by Azure Key Vault</a:t>
            </a:r>
          </a:p>
          <a:p>
            <a:pPr marL="685800" lvl="1" indent="-457200">
              <a:buFont typeface="Arial" panose="020B0604020202020204" pitchFamily="34" charset="0"/>
              <a:buChar char="•"/>
            </a:pPr>
            <a:r>
              <a:rPr lang="en-US"/>
              <a:t>Root CA and Intermediate CA rotation auto pickup</a:t>
            </a:r>
          </a:p>
          <a:p>
            <a:pPr marL="685800" lvl="1"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sp>
        <p:nvSpPr>
          <p:cNvPr id="10" name="Rectangle 10">
            <a:extLst>
              <a:ext uri="{FF2B5EF4-FFF2-40B4-BE49-F238E27FC236}">
                <a16:creationId xmlns:a16="http://schemas.microsoft.com/office/drawing/2014/main" id="{C37204DD-E31A-859F-414F-E1B8D527EB83}"/>
              </a:ext>
            </a:extLst>
          </p:cNvPr>
          <p:cNvSpPr>
            <a:spLocks noChangeArrowheads="1"/>
          </p:cNvSpPr>
          <p:nvPr/>
        </p:nvSpPr>
        <p:spPr bwMode="auto">
          <a:xfrm>
            <a:off x="5862180" y="27244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3" name="Picture 2" descr="Diagram that shows root and intermediate CA with Istio.">
            <a:extLst>
              <a:ext uri="{FF2B5EF4-FFF2-40B4-BE49-F238E27FC236}">
                <a16:creationId xmlns:a16="http://schemas.microsoft.com/office/drawing/2014/main" id="{E3730850-D09C-8D03-C630-42E2E99B2FD3}"/>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356958" y="781444"/>
            <a:ext cx="5074823" cy="34808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2B2D8F6-34A2-32FC-A1AE-A97CE0987224}"/>
              </a:ext>
            </a:extLst>
          </p:cNvPr>
          <p:cNvPicPr>
            <a:picLocks noChangeAspect="1"/>
          </p:cNvPicPr>
          <p:nvPr/>
        </p:nvPicPr>
        <p:blipFill>
          <a:blip r:embed="rId4"/>
          <a:stretch>
            <a:fillRect/>
          </a:stretch>
        </p:blipFill>
        <p:spPr>
          <a:xfrm>
            <a:off x="1300373" y="4406483"/>
            <a:ext cx="6677416" cy="1249377"/>
          </a:xfrm>
          <a:prstGeom prst="rect">
            <a:avLst/>
          </a:prstGeom>
        </p:spPr>
      </p:pic>
      <p:pic>
        <p:nvPicPr>
          <p:cNvPr id="1036" name="Picture 12" descr="What is azure key vault and how to use it | Medium">
            <a:extLst>
              <a:ext uri="{FF2B5EF4-FFF2-40B4-BE49-F238E27FC236}">
                <a16:creationId xmlns:a16="http://schemas.microsoft.com/office/drawing/2014/main" id="{84623A7E-BE01-2C8B-5DD7-8EF279B31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7442" y="781444"/>
            <a:ext cx="1055234" cy="55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9592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4BFF-E2D3-1B99-192C-7A0216A26B42}"/>
              </a:ext>
            </a:extLst>
          </p:cNvPr>
          <p:cNvSpPr>
            <a:spLocks noGrp="1"/>
          </p:cNvSpPr>
          <p:nvPr>
            <p:ph type="title"/>
          </p:nvPr>
        </p:nvSpPr>
        <p:spPr/>
        <p:txBody>
          <a:bodyPr/>
          <a:lstStyle/>
          <a:p>
            <a:r>
              <a:rPr lang="en-US"/>
              <a:t>Istio based Service Mesh</a:t>
            </a:r>
          </a:p>
        </p:txBody>
      </p:sp>
      <p:sp>
        <p:nvSpPr>
          <p:cNvPr id="3" name="Text Placeholder 2">
            <a:extLst>
              <a:ext uri="{FF2B5EF4-FFF2-40B4-BE49-F238E27FC236}">
                <a16:creationId xmlns:a16="http://schemas.microsoft.com/office/drawing/2014/main" id="{806A8FF0-90E4-18CA-8324-47BB3589BFB1}"/>
              </a:ext>
            </a:extLst>
          </p:cNvPr>
          <p:cNvSpPr>
            <a:spLocks noGrp="1"/>
          </p:cNvSpPr>
          <p:nvPr>
            <p:ph type="body" sz="quarter" idx="10"/>
          </p:nvPr>
        </p:nvSpPr>
        <p:spPr>
          <a:xfrm>
            <a:off x="586389" y="1434370"/>
            <a:ext cx="10148415" cy="2055947"/>
          </a:xfrm>
        </p:spPr>
        <p:txBody>
          <a:bodyPr/>
          <a:lstStyle/>
          <a:p>
            <a:r>
              <a:rPr lang="en-US">
                <a:solidFill>
                  <a:schemeClr val="tx2"/>
                </a:solidFill>
              </a:rPr>
              <a:t>GA: </a:t>
            </a:r>
            <a:r>
              <a:rPr lang="en-US"/>
              <a:t>Mesh Config &amp; Proxy Config</a:t>
            </a:r>
          </a:p>
          <a:p>
            <a:pPr marL="685800" lvl="1" indent="-457200">
              <a:buFont typeface="Arial" panose="020B0604020202020204" pitchFamily="34" charset="0"/>
              <a:buChar char="•"/>
            </a:pPr>
            <a:r>
              <a:rPr lang="en-US"/>
              <a:t>Builds on top of </a:t>
            </a:r>
            <a:r>
              <a:rPr lang="en-US" err="1"/>
              <a:t>MeshConfig</a:t>
            </a:r>
            <a:r>
              <a:rPr lang="en-US"/>
              <a:t>/</a:t>
            </a:r>
            <a:r>
              <a:rPr lang="en-US" err="1"/>
              <a:t>ProxyConfig</a:t>
            </a:r>
            <a:r>
              <a:rPr lang="en-US"/>
              <a:t> and classifies different properties as</a:t>
            </a:r>
          </a:p>
          <a:p>
            <a:pPr marL="914400" lvl="2" indent="-457200">
              <a:buFont typeface="Arial" panose="020B0604020202020204" pitchFamily="34" charset="0"/>
              <a:buChar char="•"/>
            </a:pPr>
            <a:r>
              <a:rPr lang="en-US"/>
              <a:t>Supported</a:t>
            </a:r>
          </a:p>
          <a:p>
            <a:pPr marL="914400" lvl="2" indent="-457200">
              <a:buFont typeface="Arial" panose="020B0604020202020204" pitchFamily="34" charset="0"/>
              <a:buChar char="•"/>
            </a:pPr>
            <a:r>
              <a:rPr lang="en-US"/>
              <a:t>Allowed</a:t>
            </a:r>
          </a:p>
          <a:p>
            <a:pPr marL="914400" lvl="2" indent="-457200">
              <a:buFont typeface="Arial" panose="020B0604020202020204" pitchFamily="34" charset="0"/>
              <a:buChar char="•"/>
            </a:pPr>
            <a:r>
              <a:rPr lang="en-US"/>
              <a:t>Blocked</a:t>
            </a:r>
          </a:p>
          <a:p>
            <a:pPr marL="685800" lvl="1" indent="-457200">
              <a:buFont typeface="Arial" panose="020B0604020202020204" pitchFamily="34" charset="0"/>
              <a:buChar char="•"/>
            </a:pPr>
            <a:r>
              <a:rPr lang="en-US"/>
              <a:t>Per-revision config</a:t>
            </a:r>
          </a:p>
        </p:txBody>
      </p:sp>
      <p:pic>
        <p:nvPicPr>
          <p:cNvPr id="5" name="Picture 4">
            <a:extLst>
              <a:ext uri="{FF2B5EF4-FFF2-40B4-BE49-F238E27FC236}">
                <a16:creationId xmlns:a16="http://schemas.microsoft.com/office/drawing/2014/main" id="{AFD873D9-A43C-48CD-E669-5AD142A8888F}"/>
              </a:ext>
            </a:extLst>
          </p:cNvPr>
          <p:cNvPicPr>
            <a:picLocks noChangeAspect="1"/>
          </p:cNvPicPr>
          <p:nvPr/>
        </p:nvPicPr>
        <p:blipFill rotWithShape="1">
          <a:blip r:embed="rId2"/>
          <a:srcRect t="14648"/>
          <a:stretch/>
        </p:blipFill>
        <p:spPr>
          <a:xfrm>
            <a:off x="1277652" y="3913489"/>
            <a:ext cx="6870528" cy="1933313"/>
          </a:xfrm>
          <a:prstGeom prst="rect">
            <a:avLst/>
          </a:prstGeom>
        </p:spPr>
      </p:pic>
    </p:spTree>
    <p:extLst>
      <p:ext uri="{BB962C8B-B14F-4D97-AF65-F5344CB8AC3E}">
        <p14:creationId xmlns:p14="http://schemas.microsoft.com/office/powerpoint/2010/main" val="10828703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E2DF5-58D7-992E-70E8-D941724F7643}"/>
              </a:ext>
            </a:extLst>
          </p:cNvPr>
          <p:cNvSpPr>
            <a:spLocks noGrp="1"/>
          </p:cNvSpPr>
          <p:nvPr>
            <p:ph type="title"/>
          </p:nvPr>
        </p:nvSpPr>
        <p:spPr>
          <a:xfrm>
            <a:off x="584200" y="2867856"/>
            <a:ext cx="4663440" cy="669094"/>
          </a:xfrm>
        </p:spPr>
        <p:txBody>
          <a:bodyPr/>
          <a:lstStyle/>
          <a:p>
            <a:r>
              <a:rPr lang="en-US" dirty="0">
                <a:cs typeface="Segoe UI"/>
              </a:rPr>
              <a:t>DEMO</a:t>
            </a:r>
            <a:endParaRPr lang="en-US" dirty="0"/>
          </a:p>
        </p:txBody>
      </p:sp>
      <p:sp>
        <p:nvSpPr>
          <p:cNvPr id="2" name="TextBox 1">
            <a:extLst>
              <a:ext uri="{FF2B5EF4-FFF2-40B4-BE49-F238E27FC236}">
                <a16:creationId xmlns:a16="http://schemas.microsoft.com/office/drawing/2014/main" id="{68985BF3-F4EF-56F3-6BCC-C5075CD16AE7}"/>
              </a:ext>
            </a:extLst>
          </p:cNvPr>
          <p:cNvSpPr txBox="1"/>
          <p:nvPr/>
        </p:nvSpPr>
        <p:spPr>
          <a:xfrm>
            <a:off x="581319" y="3668597"/>
            <a:ext cx="6143133"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cs typeface="Segoe Sans Text"/>
              </a:rPr>
              <a:t>Enabling Istio sidecar in namespace</a:t>
            </a:r>
          </a:p>
          <a:p>
            <a:r>
              <a:rPr lang="en-US" sz="1600">
                <a:cs typeface="Segoe Sans Text"/>
              </a:rPr>
              <a:t>Expose frontend service via Istio Ingress Gateway</a:t>
            </a:r>
          </a:p>
        </p:txBody>
      </p:sp>
    </p:spTree>
    <p:extLst>
      <p:ext uri="{BB962C8B-B14F-4D97-AF65-F5344CB8AC3E}">
        <p14:creationId xmlns:p14="http://schemas.microsoft.com/office/powerpoint/2010/main" val="31477873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9144000" cy="615553"/>
          </a:xfrm>
        </p:spPr>
        <p:txBody>
          <a:bodyPr/>
          <a:lstStyle/>
          <a:p>
            <a:r>
              <a:rPr lang="en-US" dirty="0"/>
              <a:t>App Routing</a:t>
            </a:r>
          </a:p>
        </p:txBody>
      </p:sp>
    </p:spTree>
    <p:extLst>
      <p:ext uri="{BB962C8B-B14F-4D97-AF65-F5344CB8AC3E}">
        <p14:creationId xmlns:p14="http://schemas.microsoft.com/office/powerpoint/2010/main" val="245290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5154F-D56F-3F0A-FE68-BD538BB63E60}"/>
              </a:ext>
            </a:extLst>
          </p:cNvPr>
          <p:cNvSpPr>
            <a:spLocks noGrp="1"/>
          </p:cNvSpPr>
          <p:nvPr>
            <p:ph type="title"/>
          </p:nvPr>
        </p:nvSpPr>
        <p:spPr>
          <a:xfrm>
            <a:off x="588262" y="575706"/>
            <a:ext cx="7914375" cy="553998"/>
          </a:xfrm>
        </p:spPr>
        <p:txBody>
          <a:bodyPr/>
          <a:lstStyle/>
          <a:p>
            <a:r>
              <a:rPr lang="en-US" dirty="0">
                <a:cs typeface="Segoe UI"/>
              </a:rPr>
              <a:t>Application Routing add-on</a:t>
            </a:r>
          </a:p>
        </p:txBody>
      </p:sp>
      <p:sp>
        <p:nvSpPr>
          <p:cNvPr id="6" name="Rounded Rectangle 18" descr="Announcing&#10;">
            <a:extLst>
              <a:ext uri="{FF2B5EF4-FFF2-40B4-BE49-F238E27FC236}">
                <a16:creationId xmlns:a16="http://schemas.microsoft.com/office/drawing/2014/main" id="{D603C8FC-0619-E33B-19A4-1A9592B826FD}"/>
              </a:ext>
            </a:extLst>
          </p:cNvPr>
          <p:cNvSpPr/>
          <p:nvPr/>
        </p:nvSpPr>
        <p:spPr bwMode="auto">
          <a:xfrm>
            <a:off x="9720263" y="575392"/>
            <a:ext cx="1892808" cy="522000"/>
          </a:xfrm>
          <a:prstGeom prst="roundRect">
            <a:avLst>
              <a:gd name="adj" fmla="val 50000"/>
            </a:avLst>
          </a:prstGeom>
          <a:gradFill flip="none" rotWithShape="1">
            <a:gsLst>
              <a:gs pos="35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CA" sz="2000" dirty="0">
                <a:ln w="3175">
                  <a:noFill/>
                </a:ln>
                <a:gradFill>
                  <a:gsLst>
                    <a:gs pos="17416">
                      <a:srgbClr val="FFFFFF"/>
                    </a:gs>
                    <a:gs pos="42135">
                      <a:srgbClr val="FFFFFF"/>
                    </a:gs>
                  </a:gsLst>
                  <a:path path="circle">
                    <a:fillToRect l="100000" b="100000"/>
                  </a:path>
                </a:gradFill>
                <a:latin typeface="Segoe UI Semibold"/>
                <a:cs typeface="Segoe UI"/>
              </a:rPr>
              <a:t>GA</a:t>
            </a:r>
            <a:endParaRPr kumimoji="0" lang="en-CA" sz="2000" b="0" i="0" u="none" strike="noStrike" kern="1200" cap="none" spc="0" normalizeH="0" baseline="0" noProof="0" dirty="0">
              <a:ln w="3175">
                <a:noFill/>
              </a:ln>
              <a:gradFill>
                <a:gsLst>
                  <a:gs pos="17416">
                    <a:srgbClr val="FFFFFF"/>
                  </a:gs>
                  <a:gs pos="42135">
                    <a:srgbClr val="FFFFFF"/>
                  </a:gs>
                </a:gsLst>
                <a:path path="circle">
                  <a:fillToRect l="100000" b="100000"/>
                </a:path>
              </a:gradFill>
              <a:effectLst/>
              <a:uLnTx/>
              <a:uFillTx/>
              <a:latin typeface="Segoe UI Semibold"/>
              <a:ea typeface="+mn-ea"/>
              <a:cs typeface="Segoe UI" pitchFamily="34" charset="0"/>
            </a:endParaRPr>
          </a:p>
        </p:txBody>
      </p:sp>
      <p:sp>
        <p:nvSpPr>
          <p:cNvPr id="29" name="Text Placeholder 8">
            <a:extLst>
              <a:ext uri="{FF2B5EF4-FFF2-40B4-BE49-F238E27FC236}">
                <a16:creationId xmlns:a16="http://schemas.microsoft.com/office/drawing/2014/main" id="{ADE762B9-9156-423F-9617-C98CAEF210C4}"/>
              </a:ext>
            </a:extLst>
          </p:cNvPr>
          <p:cNvSpPr txBox="1">
            <a:spLocks/>
          </p:cNvSpPr>
          <p:nvPr/>
        </p:nvSpPr>
        <p:spPr>
          <a:xfrm>
            <a:off x="588263" y="2482258"/>
            <a:ext cx="5088637" cy="83099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egoe UI Semibold"/>
                <a:ea typeface="+mn-ea"/>
                <a:cs typeface="Segoe UI"/>
              </a:rPr>
              <a:t>Application Routing add-on provides a managed in-cluster ingress controller that integrates with Azure Key Vault and Azure DNS</a:t>
            </a:r>
          </a:p>
        </p:txBody>
      </p:sp>
      <p:sp>
        <p:nvSpPr>
          <p:cNvPr id="28" name="Text Placeholder 7">
            <a:extLst>
              <a:ext uri="{FF2B5EF4-FFF2-40B4-BE49-F238E27FC236}">
                <a16:creationId xmlns:a16="http://schemas.microsoft.com/office/drawing/2014/main" id="{D98CA87F-B979-65DD-A58B-714716FC9721}"/>
              </a:ext>
            </a:extLst>
          </p:cNvPr>
          <p:cNvSpPr txBox="1">
            <a:spLocks/>
          </p:cNvSpPr>
          <p:nvPr/>
        </p:nvSpPr>
        <p:spPr>
          <a:xfrm>
            <a:off x="588263" y="3544746"/>
            <a:ext cx="5228337" cy="192360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C03BC4"/>
                </a:solidFill>
                <a:effectLst/>
                <a:uLnTx/>
                <a:uFillTx/>
                <a:latin typeface="Segoe UI Semibold"/>
                <a:ea typeface="+mn-ea"/>
                <a:cs typeface="Segoe UI" panose="020B0502040204020203" pitchFamily="34" charset="0"/>
              </a:rPr>
              <a:t>Managed ingress</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Segoe UI"/>
                <a:ea typeface="+mn-ea"/>
                <a:cs typeface="Segoe UI Semibold"/>
              </a:rPr>
              <a:t>Based on nginx, delivered as a managed add-on for AKS.</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C03BC4"/>
                </a:solidFill>
                <a:effectLst/>
                <a:uLnTx/>
                <a:uFillTx/>
                <a:latin typeface="Segoe UI Semibold"/>
                <a:ea typeface="+mn-ea"/>
                <a:cs typeface="Segoe UI" panose="020B0502040204020203" pitchFamily="34" charset="0"/>
              </a:rPr>
              <a:t>Secure by default</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Segoe UI"/>
                <a:ea typeface="+mn-ea"/>
                <a:cs typeface="Segoe UI Semibold"/>
              </a:rPr>
              <a:t>Integrated with Azure Key Vault to pull SSL/TLS certificates.</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C03BC4"/>
                </a:solidFill>
                <a:effectLst/>
                <a:uLnTx/>
                <a:uFillTx/>
                <a:latin typeface="Segoe UI Semibold"/>
                <a:ea typeface="+mn-ea"/>
                <a:cs typeface="Segoe UI" panose="020B0502040204020203" pitchFamily="34" charset="0"/>
              </a:rPr>
              <a:t>Automatic DNS management</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Segoe UI"/>
                <a:ea typeface="+mn-ea"/>
                <a:cs typeface="Segoe UI Semibold"/>
              </a:rPr>
              <a:t>Configure Azure DNS zones or use with 3</a:t>
            </a:r>
            <a:r>
              <a:rPr kumimoji="0" lang="en-US" sz="1400" b="0" i="0" u="none" strike="noStrike" kern="1200" cap="none" spc="0" normalizeH="0" baseline="30000" noProof="0">
                <a:ln>
                  <a:noFill/>
                </a:ln>
                <a:effectLst/>
                <a:uLnTx/>
                <a:uFillTx/>
                <a:latin typeface="Segoe UI"/>
                <a:ea typeface="+mn-ea"/>
                <a:cs typeface="Segoe UI Semibold"/>
              </a:rPr>
              <a:t>rd</a:t>
            </a:r>
            <a:r>
              <a:rPr kumimoji="0" lang="en-US" sz="1400" b="0" i="0" u="none" strike="noStrike" kern="1200" cap="none" spc="0" normalizeH="0" baseline="0" noProof="0">
                <a:ln>
                  <a:noFill/>
                </a:ln>
                <a:effectLst/>
                <a:uLnTx/>
                <a:uFillTx/>
                <a:latin typeface="Segoe UI"/>
                <a:ea typeface="+mn-ea"/>
                <a:cs typeface="Segoe UI Semibold"/>
              </a:rPr>
              <a:t> party DNS providers.</a:t>
            </a:r>
            <a:endParaRPr kumimoji="0" lang="en-US" sz="1600" b="0" i="0" u="none" strike="noStrike" kern="1200" cap="none" spc="0" normalizeH="0" baseline="0" noProof="0">
              <a:ln>
                <a:noFill/>
              </a:ln>
              <a:effectLst/>
              <a:uLnTx/>
              <a:uFillTx/>
              <a:latin typeface="Segoe UI Semibold"/>
              <a:ea typeface="+mn-ea"/>
              <a:cs typeface="Segoe UI" panose="020B0502040204020203" pitchFamily="34" charset="0"/>
            </a:endParaRPr>
          </a:p>
        </p:txBody>
      </p:sp>
      <p:pic>
        <p:nvPicPr>
          <p:cNvPr id="5" name="Picture 4">
            <a:extLst>
              <a:ext uri="{FF2B5EF4-FFF2-40B4-BE49-F238E27FC236}">
                <a16:creationId xmlns:a16="http://schemas.microsoft.com/office/drawing/2014/main" id="{D486C1FA-EA3D-DB99-0D00-10E4FD3647FC}"/>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34661"/>
          <a:stretch/>
        </p:blipFill>
        <p:spPr>
          <a:xfrm>
            <a:off x="6097964" y="1768432"/>
            <a:ext cx="6124147" cy="5272147"/>
          </a:xfrm>
          <a:prstGeom prst="rect">
            <a:avLst/>
          </a:prstGeom>
        </p:spPr>
      </p:pic>
      <p:pic>
        <p:nvPicPr>
          <p:cNvPr id="9" name="Picture 8">
            <a:extLst>
              <a:ext uri="{FF2B5EF4-FFF2-40B4-BE49-F238E27FC236}">
                <a16:creationId xmlns:a16="http://schemas.microsoft.com/office/drawing/2014/main" id="{413E9D98-D297-B136-383E-2056EC5DD94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7718636" y="2737332"/>
            <a:ext cx="6117769" cy="3003911"/>
          </a:xfrm>
          <a:prstGeom prst="rect">
            <a:avLst/>
          </a:prstGeom>
        </p:spPr>
      </p:pic>
    </p:spTree>
    <p:extLst>
      <p:ext uri="{BB962C8B-B14F-4D97-AF65-F5344CB8AC3E}">
        <p14:creationId xmlns:p14="http://schemas.microsoft.com/office/powerpoint/2010/main" val="3029766170"/>
      </p:ext>
    </p:extLst>
  </p:cSld>
  <p:clrMapOvr>
    <a:overrideClrMapping bg1="dk1" tx1="lt1" bg2="dk2" tx2="lt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E2DF5-58D7-992E-70E8-D941724F7643}"/>
              </a:ext>
            </a:extLst>
          </p:cNvPr>
          <p:cNvSpPr>
            <a:spLocks noGrp="1"/>
          </p:cNvSpPr>
          <p:nvPr>
            <p:ph type="title"/>
          </p:nvPr>
        </p:nvSpPr>
        <p:spPr>
          <a:xfrm>
            <a:off x="584200" y="2867856"/>
            <a:ext cx="4663440" cy="669094"/>
          </a:xfrm>
        </p:spPr>
        <p:txBody>
          <a:bodyPr/>
          <a:lstStyle/>
          <a:p>
            <a:r>
              <a:rPr lang="en-US" dirty="0">
                <a:cs typeface="Segoe UI"/>
              </a:rPr>
              <a:t>DEMO</a:t>
            </a:r>
            <a:endParaRPr lang="en-US" dirty="0"/>
          </a:p>
        </p:txBody>
      </p:sp>
      <p:sp>
        <p:nvSpPr>
          <p:cNvPr id="3" name="TextBox 2">
            <a:extLst>
              <a:ext uri="{FF2B5EF4-FFF2-40B4-BE49-F238E27FC236}">
                <a16:creationId xmlns:a16="http://schemas.microsoft.com/office/drawing/2014/main" id="{5DF02167-0091-83D3-2EF8-0C64B50FC0BA}"/>
              </a:ext>
            </a:extLst>
          </p:cNvPr>
          <p:cNvSpPr txBox="1"/>
          <p:nvPr/>
        </p:nvSpPr>
        <p:spPr>
          <a:xfrm>
            <a:off x="581319" y="3668597"/>
            <a:ext cx="6143133"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cs typeface="Segoe Sans Text"/>
              </a:rPr>
              <a:t>Expose frontend service via app-routing addon</a:t>
            </a:r>
          </a:p>
          <a:p>
            <a:r>
              <a:rPr lang="en-US" sz="1600">
                <a:cs typeface="Segoe Sans Text"/>
              </a:rPr>
              <a:t>Custom domain and SSL certificate configuration</a:t>
            </a:r>
          </a:p>
        </p:txBody>
      </p:sp>
    </p:spTree>
    <p:extLst>
      <p:ext uri="{BB962C8B-B14F-4D97-AF65-F5344CB8AC3E}">
        <p14:creationId xmlns:p14="http://schemas.microsoft.com/office/powerpoint/2010/main" val="6105781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9144000" cy="615553"/>
          </a:xfrm>
        </p:spPr>
        <p:txBody>
          <a:bodyPr/>
          <a:lstStyle/>
          <a:p>
            <a:r>
              <a:rPr lang="en-US" dirty="0"/>
              <a:t>Observability &amp; Monitoring</a:t>
            </a:r>
          </a:p>
        </p:txBody>
      </p:sp>
    </p:spTree>
    <p:extLst>
      <p:ext uri="{BB962C8B-B14F-4D97-AF65-F5344CB8AC3E}">
        <p14:creationId xmlns:p14="http://schemas.microsoft.com/office/powerpoint/2010/main" val="285630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a:cs typeface="Segoe UI"/>
              </a:rPr>
              <a:t>Challenges  with Monitoring Kubernetes</a:t>
            </a:r>
            <a:endParaRPr lang="en-US"/>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1114195" y="1991414"/>
            <a:ext cx="4235450" cy="430887"/>
          </a:xfrm>
        </p:spPr>
        <p:txBody>
          <a:bodyPr/>
          <a:lstStyle/>
          <a:p>
            <a:r>
              <a:rPr lang="en-US" b="0">
                <a:cs typeface="Segoe UI"/>
              </a:rPr>
              <a:t>  Technical  </a:t>
            </a:r>
            <a:endParaRPr lang="en-US" b="0"/>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431800" y="3167197"/>
            <a:ext cx="3166534" cy="2511457"/>
          </a:xfrm>
        </p:spPr>
        <p:txBody>
          <a:bodyPr vert="horz" wrap="square" lIns="0" tIns="0" rIns="0" bIns="0" rtlCol="0" anchor="t">
            <a:spAutoFit/>
          </a:bodyPr>
          <a:lstStyle/>
          <a:p>
            <a:pPr marL="0" indent="0">
              <a:buNone/>
            </a:pPr>
            <a:endParaRPr lang="en-US"/>
          </a:p>
          <a:p>
            <a:r>
              <a:rPr lang="en-US">
                <a:cs typeface="Segoe UI"/>
              </a:rPr>
              <a:t>Scalability</a:t>
            </a:r>
          </a:p>
          <a:p>
            <a:r>
              <a:rPr lang="en-US">
                <a:cs typeface="Segoe UI"/>
              </a:rPr>
              <a:t>Large surface area</a:t>
            </a:r>
          </a:p>
          <a:p>
            <a:r>
              <a:rPr lang="en-US">
                <a:cs typeface="Segoe UI"/>
              </a:rPr>
              <a:t>High Resource demand</a:t>
            </a:r>
          </a:p>
          <a:p>
            <a:endParaRPr lang="en-US">
              <a:cs typeface="Segoe UI"/>
            </a:endParaRPr>
          </a:p>
        </p:txBody>
      </p:sp>
      <p:sp>
        <p:nvSpPr>
          <p:cNvPr id="12" name="Text Placeholder 11">
            <a:extLst>
              <a:ext uri="{FF2B5EF4-FFF2-40B4-BE49-F238E27FC236}">
                <a16:creationId xmlns:a16="http://schemas.microsoft.com/office/drawing/2014/main" id="{3080DA2C-210D-4425-AD02-4BE53C4F28FA}"/>
              </a:ext>
            </a:extLst>
          </p:cNvPr>
          <p:cNvSpPr>
            <a:spLocks noGrp="1"/>
          </p:cNvSpPr>
          <p:nvPr>
            <p:ph type="body" sz="quarter" idx="17"/>
          </p:nvPr>
        </p:nvSpPr>
        <p:spPr>
          <a:xfrm>
            <a:off x="4657725" y="1940647"/>
            <a:ext cx="4436534" cy="430887"/>
          </a:xfrm>
        </p:spPr>
        <p:txBody>
          <a:bodyPr/>
          <a:lstStyle/>
          <a:p>
            <a:r>
              <a:rPr lang="en-US" b="0">
                <a:cs typeface="Segoe UI"/>
              </a:rPr>
              <a:t>Operational </a:t>
            </a:r>
            <a:endParaRPr lang="en-US" b="0"/>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4079085" y="3501213"/>
            <a:ext cx="3670224" cy="2954655"/>
          </a:xfrm>
        </p:spPr>
        <p:txBody>
          <a:bodyPr vert="horz" wrap="square" lIns="0" tIns="0" rIns="0" bIns="0" rtlCol="0" anchor="t">
            <a:spAutoFit/>
          </a:bodyPr>
          <a:lstStyle/>
          <a:p>
            <a:r>
              <a:rPr lang="en-US">
                <a:cs typeface="Segoe UI"/>
              </a:rPr>
              <a:t>Configuration Management</a:t>
            </a:r>
          </a:p>
          <a:p>
            <a:r>
              <a:rPr lang="en-US">
                <a:cs typeface="Segoe UI"/>
              </a:rPr>
              <a:t>Alert Fatigue</a:t>
            </a:r>
          </a:p>
          <a:p>
            <a:r>
              <a:rPr lang="en-US">
                <a:cs typeface="Segoe UI"/>
              </a:rPr>
              <a:t>Integration complexity</a:t>
            </a:r>
          </a:p>
          <a:p>
            <a:r>
              <a:rPr lang="en-US">
                <a:cs typeface="Segoe UI"/>
              </a:rPr>
              <a:t>Data Management</a:t>
            </a:r>
          </a:p>
          <a:p>
            <a:endParaRPr lang="en-US">
              <a:cs typeface="Segoe UI"/>
            </a:endParaRPr>
          </a:p>
          <a:p>
            <a:endParaRPr lang="en-US"/>
          </a:p>
        </p:txBody>
      </p:sp>
      <p:pic>
        <p:nvPicPr>
          <p:cNvPr id="2" name="Graphic 1" descr="Blueprint with solid fill">
            <a:extLst>
              <a:ext uri="{FF2B5EF4-FFF2-40B4-BE49-F238E27FC236}">
                <a16:creationId xmlns:a16="http://schemas.microsoft.com/office/drawing/2014/main" id="{E51DC29A-AF69-8F28-F77C-565CCA0C62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9795" y="1698890"/>
            <a:ext cx="914400" cy="914400"/>
          </a:xfrm>
          <a:prstGeom prst="rect">
            <a:avLst/>
          </a:prstGeom>
        </p:spPr>
      </p:pic>
      <p:pic>
        <p:nvPicPr>
          <p:cNvPr id="3" name="Graphic 2" descr="Juggler with solid fill">
            <a:extLst>
              <a:ext uri="{FF2B5EF4-FFF2-40B4-BE49-F238E27FC236}">
                <a16:creationId xmlns:a16="http://schemas.microsoft.com/office/drawing/2014/main" id="{2511A0A9-13C3-EF5B-8639-03C45E7165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3325" y="1668065"/>
            <a:ext cx="914400" cy="914400"/>
          </a:xfrm>
          <a:prstGeom prst="rect">
            <a:avLst/>
          </a:prstGeom>
        </p:spPr>
      </p:pic>
      <p:sp>
        <p:nvSpPr>
          <p:cNvPr id="7" name="Text Placeholder 11">
            <a:extLst>
              <a:ext uri="{FF2B5EF4-FFF2-40B4-BE49-F238E27FC236}">
                <a16:creationId xmlns:a16="http://schemas.microsoft.com/office/drawing/2014/main" id="{339D092C-6DDF-39E1-3FB9-6E2ADA61E0C7}"/>
              </a:ext>
            </a:extLst>
          </p:cNvPr>
          <p:cNvSpPr txBox="1">
            <a:spLocks/>
          </p:cNvSpPr>
          <p:nvPr/>
        </p:nvSpPr>
        <p:spPr>
          <a:xfrm>
            <a:off x="9226664" y="1991413"/>
            <a:ext cx="443653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b="1" kern="1200" spc="0" baseline="0">
                <a:solidFill>
                  <a:schemeClr val="tx2"/>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78D4"/>
                </a:solidFill>
                <a:effectLst/>
                <a:uLnTx/>
                <a:uFillTx/>
                <a:latin typeface="Segoe Sans Text Semibold"/>
                <a:ea typeface="+mn-ea"/>
                <a:cs typeface="Segoe UI"/>
              </a:rPr>
              <a:t>Organizational </a:t>
            </a:r>
            <a:endParaRPr kumimoji="0" lang="en-US" sz="28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endParaRPr>
          </a:p>
        </p:txBody>
      </p:sp>
      <p:sp>
        <p:nvSpPr>
          <p:cNvPr id="8" name="Text Placeholder 4">
            <a:extLst>
              <a:ext uri="{FF2B5EF4-FFF2-40B4-BE49-F238E27FC236}">
                <a16:creationId xmlns:a16="http://schemas.microsoft.com/office/drawing/2014/main" id="{D8FCA7DB-34A2-BF68-47DD-B97FAC07C66E}"/>
              </a:ext>
            </a:extLst>
          </p:cNvPr>
          <p:cNvSpPr txBox="1">
            <a:spLocks/>
          </p:cNvSpPr>
          <p:nvPr/>
        </p:nvSpPr>
        <p:spPr>
          <a:xfrm>
            <a:off x="8231722" y="3568979"/>
            <a:ext cx="3784787" cy="1994392"/>
          </a:xfrm>
          <a:prstGeom prst="rect">
            <a:avLst/>
          </a:prstGeom>
        </p:spPr>
        <p:txBody>
          <a:bodyPr vert="horz" wrap="square" lIns="0" tIns="0" rIns="0" bIns="0" rtlCol="0" anchor="t">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fr-FR" sz="2400" b="0" i="0" u="none" strike="noStrike" kern="1200" cap="none" spc="0" normalizeH="0" baseline="0" noProof="0">
                <a:ln>
                  <a:noFill/>
                </a:ln>
                <a:solidFill>
                  <a:srgbClr val="000000"/>
                </a:solidFill>
                <a:effectLst/>
                <a:uLnTx/>
                <a:uFillTx/>
                <a:latin typeface="Segoe Sans Text"/>
                <a:ea typeface="+mn-ea"/>
                <a:cs typeface="Segoe UI"/>
              </a:rPr>
              <a:t>Compliance and </a:t>
            </a:r>
            <a:r>
              <a:rPr kumimoji="0" lang="fr-FR" sz="2400" b="0" i="0" u="none" strike="noStrike" kern="1200" cap="none" spc="0" normalizeH="0" baseline="0" noProof="0" err="1">
                <a:ln>
                  <a:noFill/>
                </a:ln>
                <a:solidFill>
                  <a:srgbClr val="000000"/>
                </a:solidFill>
                <a:effectLst/>
                <a:uLnTx/>
                <a:uFillTx/>
                <a:latin typeface="Segoe Sans Text"/>
                <a:ea typeface="+mn-ea"/>
                <a:cs typeface="Segoe UI"/>
              </a:rPr>
              <a:t>Governance</a:t>
            </a:r>
            <a:endParaRPr kumimoji="0" lang="fr-FR" sz="2400" b="0" i="0" u="none" strike="noStrike" kern="1200" cap="none" spc="0" normalizeH="0" baseline="0" noProof="0">
              <a:ln>
                <a:noFill/>
              </a:ln>
              <a:solidFill>
                <a:srgbClr val="000000"/>
              </a:solidFill>
              <a:effectLst/>
              <a:uLnTx/>
              <a:uFillTx/>
              <a:latin typeface="Segoe Sans Text"/>
              <a:ea typeface="+mn-ea"/>
              <a:cs typeface="Segoe UI"/>
            </a:endParaRPr>
          </a:p>
          <a:p>
            <a:pPr marL="171450" marR="0" lvl="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fr-FR" sz="2400" b="0" i="0" u="none" strike="noStrike" kern="1200" cap="none" spc="0" normalizeH="0" baseline="0" noProof="0">
                <a:ln>
                  <a:noFill/>
                </a:ln>
                <a:solidFill>
                  <a:srgbClr val="000000"/>
                </a:solidFill>
                <a:effectLst/>
                <a:uLnTx/>
                <a:uFillTx/>
                <a:latin typeface="Segoe Sans Text"/>
                <a:ea typeface="+mn-ea"/>
                <a:cs typeface="Segoe UI"/>
              </a:rPr>
              <a:t>Collaboration and </a:t>
            </a:r>
            <a:r>
              <a:rPr kumimoji="0" lang="fr-FR" sz="2400" b="0" i="0" u="none" strike="noStrike" kern="1200" cap="none" spc="0" normalizeH="0" baseline="0" noProof="0" err="1">
                <a:ln>
                  <a:noFill/>
                </a:ln>
                <a:solidFill>
                  <a:srgbClr val="000000"/>
                </a:solidFill>
                <a:effectLst/>
                <a:uLnTx/>
                <a:uFillTx/>
                <a:latin typeface="Segoe Sans Text"/>
                <a:ea typeface="+mn-ea"/>
                <a:cs typeface="Segoe UI"/>
              </a:rPr>
              <a:t>Skilling</a:t>
            </a:r>
            <a:endParaRPr kumimoji="0" lang="fr-FR" sz="2400" b="0" i="0" u="none" strike="noStrike" kern="1200" cap="none" spc="0" normalizeH="0" baseline="0" noProof="0">
              <a:ln>
                <a:noFill/>
              </a:ln>
              <a:solidFill>
                <a:srgbClr val="000000"/>
              </a:solidFill>
              <a:effectLst/>
              <a:uLnTx/>
              <a:uFillTx/>
              <a:latin typeface="Segoe Sans Text"/>
              <a:ea typeface="+mn-ea"/>
              <a:cs typeface="Segoe UI"/>
            </a:endParaRPr>
          </a:p>
          <a:p>
            <a:pPr marL="171450" marR="0" lvl="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fr-FR" sz="24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Cost</a:t>
            </a:r>
            <a:r>
              <a:rPr kumimoji="0" lang="fr-FR" sz="24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 Management and Attribution</a:t>
            </a:r>
          </a:p>
        </p:txBody>
      </p:sp>
      <p:pic>
        <p:nvPicPr>
          <p:cNvPr id="11" name="Graphic 10" descr="Hierarchy with solid fill">
            <a:extLst>
              <a:ext uri="{FF2B5EF4-FFF2-40B4-BE49-F238E27FC236}">
                <a16:creationId xmlns:a16="http://schemas.microsoft.com/office/drawing/2014/main" id="{7D13CE01-3AB2-9A7E-C305-4AD1E8A1792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170393" y="1749657"/>
            <a:ext cx="914400" cy="914400"/>
          </a:xfrm>
          <a:prstGeom prst="rect">
            <a:avLst/>
          </a:prstGeom>
        </p:spPr>
      </p:pic>
    </p:spTree>
    <p:extLst>
      <p:ext uri="{BB962C8B-B14F-4D97-AF65-F5344CB8AC3E}">
        <p14:creationId xmlns:p14="http://schemas.microsoft.com/office/powerpoint/2010/main" val="809312366"/>
      </p:ext>
    </p:extLst>
  </p:cSld>
  <p:clrMapOvr>
    <a:masterClrMapping/>
  </p:clrMapOvr>
  <p:transition advTm="92861">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ontent Placeholder 8">
            <a:extLst>
              <a:ext uri="{FF2B5EF4-FFF2-40B4-BE49-F238E27FC236}">
                <a16:creationId xmlns:a16="http://schemas.microsoft.com/office/drawing/2014/main" id="{1DAAB88D-D02B-4EDA-9AD0-9F6602ED748B}"/>
              </a:ext>
            </a:extLst>
          </p:cNvPr>
          <p:cNvGraphicFramePr>
            <a:graphicFrameLocks/>
          </p:cNvGraphicFramePr>
          <p:nvPr>
            <p:extLst>
              <p:ext uri="{D42A27DB-BD31-4B8C-83A1-F6EECF244321}">
                <p14:modId xmlns:p14="http://schemas.microsoft.com/office/powerpoint/2010/main" val="343903064"/>
              </p:ext>
            </p:extLst>
          </p:nvPr>
        </p:nvGraphicFramePr>
        <p:xfrm>
          <a:off x="296068" y="1507531"/>
          <a:ext cx="5640819" cy="5040310"/>
        </p:xfrm>
        <a:graphic>
          <a:graphicData uri="http://schemas.openxmlformats.org/drawingml/2006/table">
            <a:tbl>
              <a:tblPr firstRow="1" bandRow="1">
                <a:tableStyleId>{17292A2E-F333-43FB-9621-5CBBE7FDCDCB}</a:tableStyleId>
              </a:tblPr>
              <a:tblGrid>
                <a:gridCol w="3926731">
                  <a:extLst>
                    <a:ext uri="{9D8B030D-6E8A-4147-A177-3AD203B41FA5}">
                      <a16:colId xmlns:a16="http://schemas.microsoft.com/office/drawing/2014/main" val="20000"/>
                    </a:ext>
                  </a:extLst>
                </a:gridCol>
                <a:gridCol w="654310">
                  <a:extLst>
                    <a:ext uri="{9D8B030D-6E8A-4147-A177-3AD203B41FA5}">
                      <a16:colId xmlns:a16="http://schemas.microsoft.com/office/drawing/2014/main" val="536429851"/>
                    </a:ext>
                  </a:extLst>
                </a:gridCol>
                <a:gridCol w="1059778">
                  <a:extLst>
                    <a:ext uri="{9D8B030D-6E8A-4147-A177-3AD203B41FA5}">
                      <a16:colId xmlns:a16="http://schemas.microsoft.com/office/drawing/2014/main" val="3537898577"/>
                    </a:ext>
                  </a:extLst>
                </a:gridCol>
              </a:tblGrid>
              <a:tr h="0">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rgbClr val="0078D4"/>
                          </a:solidFill>
                          <a:effectLst/>
                          <a:uLnTx/>
                          <a:uFillTx/>
                          <a:latin typeface="+mn-lt"/>
                          <a:ea typeface="+mn-ea"/>
                          <a:cs typeface="+mn-cs"/>
                        </a:rPr>
                        <a:t>Session flow:</a:t>
                      </a: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a:ln>
                            <a:noFill/>
                          </a:ln>
                          <a:solidFill>
                            <a:srgbClr val="0078D4"/>
                          </a:solidFill>
                          <a:effectLst/>
                          <a:uLnTx/>
                          <a:uFillTx/>
                          <a:latin typeface="+mn-lt"/>
                          <a:ea typeface="+mn-ea"/>
                          <a:cs typeface="+mn-cs"/>
                        </a:rPr>
                        <a:t>45 min</a:t>
                      </a: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a:ln>
                            <a:noFill/>
                          </a:ln>
                          <a:solidFill>
                            <a:srgbClr val="0078D4"/>
                          </a:solidFill>
                          <a:effectLst/>
                          <a:uLnTx/>
                          <a:uFillTx/>
                          <a:latin typeface="+mn-lt"/>
                          <a:ea typeface="+mn-ea"/>
                          <a:cs typeface="+mn-cs"/>
                        </a:rPr>
                        <a:t>Speaker</a:t>
                      </a:r>
                    </a:p>
                  </a:txBody>
                  <a:tcPr marL="73152" marR="73152" marT="73152" marB="73152" anchor="ctr">
                    <a:lnL w="12700">
                      <a:noFill/>
                    </a:lnL>
                    <a:lnR w="12700">
                      <a:noFill/>
                    </a:lnR>
                    <a:lnT w="12700">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862">
                <a:tc gridSpan="3">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kumimoji="0" lang="en-US" sz="800" b="0" u="none" strike="noStrike" kern="1200" cap="none" spc="0" normalizeH="0" baseline="0" dirty="0">
                          <a:ln>
                            <a:noFill/>
                          </a:ln>
                          <a:solidFill>
                            <a:schemeClr val="tx1"/>
                          </a:solidFill>
                          <a:effectLst/>
                          <a:uLnTx/>
                          <a:uFillTx/>
                          <a:latin typeface="+mn-lt"/>
                        </a:rPr>
                        <a:t>Act One: </a:t>
                      </a:r>
                      <a:r>
                        <a:rPr lang="en-US" sz="800" b="0" u="none" strike="noStrike" kern="1200" cap="none" spc="0" normalizeH="0" baseline="0" dirty="0">
                          <a:ln>
                            <a:noFill/>
                          </a:ln>
                          <a:solidFill>
                            <a:schemeClr val="tx1"/>
                          </a:solidFill>
                          <a:effectLst/>
                          <a:uLnTx/>
                          <a:uFillTx/>
                          <a:latin typeface="+mn-lt"/>
                        </a:rPr>
                        <a:t>Why AKS in Cloud Native</a:t>
                      </a:r>
                      <a:r>
                        <a:rPr kumimoji="0" lang="en-US" sz="800" b="0" u="none" strike="noStrike" kern="1200" cap="none" spc="0" normalizeH="0" baseline="0" dirty="0">
                          <a:ln>
                            <a:noFill/>
                          </a:ln>
                          <a:solidFill>
                            <a:schemeClr val="tx1"/>
                          </a:solidFill>
                          <a:effectLst/>
                          <a:uLnTx/>
                          <a:uFillTx/>
                          <a:latin typeface="+mn-lt"/>
                        </a:rPr>
                        <a:t> | &lt;time&gt; mins</a:t>
                      </a:r>
                      <a:endParaRPr kumimoji="0" lang="en-US" sz="8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lnL>
                      <a:noFill/>
                    </a:lnL>
                    <a:lnT w="9525" cap="flat" cmpd="sng" algn="ctr">
                      <a:noFill/>
                      <a:prstDash val="solid"/>
                    </a:lnT>
                  </a:tcPr>
                </a:tc>
                <a:tc hMerge="1">
                  <a:txBody>
                    <a:bodyPr/>
                    <a:lstStyle/>
                    <a:p>
                      <a:endParaRPr lang="en-US"/>
                    </a:p>
                  </a:txBody>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lang="en-US" sz="800" b="1" kern="1200" baseline="0" dirty="0">
                          <a:solidFill>
                            <a:schemeClr val="tx1"/>
                          </a:solidFill>
                          <a:effectLst/>
                          <a:latin typeface="+mn-lt"/>
                        </a:rPr>
                        <a:t> Introduction </a:t>
                      </a:r>
                      <a:r>
                        <a:rPr kumimoji="0" lang="en-US" sz="800" b="0" u="none" strike="noStrike" kern="1200" cap="none" spc="0" normalizeH="0" baseline="0" dirty="0">
                          <a:ln>
                            <a:noFill/>
                          </a:ln>
                          <a:solidFill>
                            <a:srgbClr val="0078D4"/>
                          </a:solidFill>
                          <a:effectLst/>
                          <a:uLnTx/>
                          <a:uFillTx/>
                          <a:latin typeface="+mn-lt"/>
                          <a:ea typeface="+mn-ea"/>
                          <a:cs typeface="+mn-cs"/>
                        </a:rPr>
                        <a:t>&lt;GRAPHICS&gt;</a:t>
                      </a:r>
                      <a:endParaRPr lang="en-US" sz="800" b="1" kern="1200" baseline="0" dirty="0">
                        <a:solidFill>
                          <a:schemeClr val="tx1"/>
                        </a:solidFill>
                        <a:effectLst/>
                        <a:latin typeface="+mn-lt"/>
                      </a:endParaRPr>
                    </a:p>
                    <a:p>
                      <a:pPr marL="171450" marR="0" lvl="0" indent="-171450" algn="l" rtl="0" eaLnBrk="1" fontAlgn="base" latinLnBrk="0" hangingPunct="1">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dirty="0">
                          <a:ln>
                            <a:noFill/>
                          </a:ln>
                          <a:solidFill>
                            <a:schemeClr val="tx1"/>
                          </a:solidFill>
                          <a:effectLst/>
                          <a:uLnTx/>
                          <a:uFillTx/>
                          <a:latin typeface="+mn-lt"/>
                          <a:ea typeface="+mn-ea"/>
                          <a:cs typeface="+mn-cs"/>
                        </a:rPr>
                        <a:t>Short intro to the session</a:t>
                      </a:r>
                    </a:p>
                    <a:p>
                      <a:pPr marL="171450" marR="0" lvl="0" indent="-171450" algn="l">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dirty="0">
                          <a:ln>
                            <a:noFill/>
                          </a:ln>
                          <a:solidFill>
                            <a:schemeClr val="tx1"/>
                          </a:solidFill>
                          <a:effectLst/>
                          <a:uLnTx/>
                          <a:uFillTx/>
                          <a:latin typeface="+mn-lt"/>
                          <a:ea typeface="+mn-ea"/>
                          <a:cs typeface="+mn-cs"/>
                        </a:rPr>
                        <a:t>Demo Architecture Explained</a:t>
                      </a: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90000"/>
                        </a:lnSpc>
                        <a:spcBef>
                          <a:spcPts val="600"/>
                        </a:spcBef>
                        <a:spcAft>
                          <a:spcPts val="0"/>
                        </a:spcAft>
                        <a:buClrTx/>
                        <a:buSzTx/>
                        <a:buFont typeface="Arial" panose="020B0604020202020204" pitchFamily="34" charset="0"/>
                        <a:buNone/>
                      </a:pPr>
                      <a:r>
                        <a:rPr lang="en-US" sz="800" b="0" kern="1200" dirty="0">
                          <a:solidFill>
                            <a:schemeClr val="tx1">
                              <a:lumMod val="65000"/>
                            </a:schemeClr>
                          </a:solidFill>
                          <a:latin typeface="+mn-lt"/>
                          <a:ea typeface="+mn-ea"/>
                          <a:cs typeface="Segoe UI"/>
                        </a:rPr>
                        <a:t>5 min</a:t>
                      </a:r>
                    </a:p>
                  </a:txBody>
                  <a:tcPr marL="73152" marR="73152" marT="73152" marB="73152" anchor="ctr">
                    <a:lnL>
                      <a:noFill/>
                    </a:lnL>
                    <a:lnR>
                      <a:noFill/>
                    </a:lnR>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Renato</a:t>
                      </a:r>
                    </a:p>
                  </a:txBody>
                  <a:tcPr marL="73152" marR="73152" marT="73152" marB="73152"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410857"/>
                  </a:ext>
                </a:extLst>
              </a:tr>
              <a:tr h="0">
                <a:tc gridSpan="3">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kumimoji="0" lang="en-US" sz="800" b="0" u="none" strike="noStrike" kern="1200" cap="none" spc="0" normalizeH="0" baseline="0" dirty="0">
                          <a:ln>
                            <a:noFill/>
                          </a:ln>
                          <a:solidFill>
                            <a:schemeClr val="tx1"/>
                          </a:solidFill>
                          <a:effectLst/>
                          <a:uLnTx/>
                          <a:uFillTx/>
                          <a:latin typeface="+mn-lt"/>
                          <a:ea typeface="+mn-ea"/>
                          <a:cs typeface="+mn-cs"/>
                        </a:rPr>
                        <a:t>Act Two: </a:t>
                      </a:r>
                      <a:r>
                        <a:rPr lang="en-US" sz="800" b="0" u="none" strike="noStrike" kern="1200" cap="none" spc="0" normalizeH="0" baseline="0" dirty="0">
                          <a:ln>
                            <a:noFill/>
                          </a:ln>
                          <a:solidFill>
                            <a:schemeClr val="tx1"/>
                          </a:solidFill>
                          <a:effectLst/>
                          <a:uLnTx/>
                          <a:uFillTx/>
                          <a:latin typeface="+mn-lt"/>
                        </a:rPr>
                        <a:t>Demos and mode Demos</a:t>
                      </a:r>
                      <a:r>
                        <a:rPr kumimoji="0" lang="en-US" sz="800" b="0" u="none" strike="noStrike" kern="1200" cap="none" spc="0" normalizeH="0" baseline="0" dirty="0">
                          <a:ln>
                            <a:noFill/>
                          </a:ln>
                          <a:solidFill>
                            <a:schemeClr val="tx1"/>
                          </a:solidFill>
                          <a:effectLst/>
                          <a:uLnTx/>
                          <a:uFillTx/>
                          <a:latin typeface="+mn-lt"/>
                        </a:rPr>
                        <a:t> | &lt;time&gt; mins</a:t>
                      </a:r>
                      <a:endParaRPr kumimoji="0" lang="en-US" sz="8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lnL>
                      <a:noFill/>
                    </a:lnL>
                    <a:lnT w="12700" cap="flat" cmpd="sng" algn="ctr">
                      <a:solidFill>
                        <a:schemeClr val="bg2"/>
                      </a:solidFill>
                      <a:prstDash val="solid"/>
                      <a:round/>
                      <a:headEnd type="none" w="med" len="med"/>
                      <a:tailEnd type="none" w="med" len="med"/>
                    </a:lnT>
                  </a:tcPr>
                </a:tc>
                <a:tc hMerge="1">
                  <a:txBody>
                    <a:bodyPr/>
                    <a:lstStyle/>
                    <a:p>
                      <a:endParaRPr lang="en-US"/>
                    </a:p>
                  </a:txBody>
                  <a:tcP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021560"/>
                  </a:ext>
                </a:extLst>
              </a:tr>
              <a:tr h="412640">
                <a:tc>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lang="en-US" sz="800" b="1" u="none" strike="noStrike" kern="1200" cap="none" spc="0" normalizeH="0" baseline="0" dirty="0">
                          <a:ln>
                            <a:noFill/>
                          </a:ln>
                          <a:solidFill>
                            <a:schemeClr val="tx1"/>
                          </a:solidFill>
                          <a:effectLst/>
                          <a:uLnTx/>
                          <a:uFillTx/>
                          <a:latin typeface="+mn-lt"/>
                          <a:ea typeface="+mn-ea"/>
                          <a:cs typeface="+mn-cs"/>
                        </a:rPr>
                        <a:t>Istio </a:t>
                      </a:r>
                      <a:r>
                        <a:rPr kumimoji="0" lang="en-US" sz="800" b="0" u="none" strike="noStrike" kern="1200" cap="none" spc="0" normalizeH="0" baseline="0" dirty="0">
                          <a:ln>
                            <a:noFill/>
                          </a:ln>
                          <a:solidFill>
                            <a:srgbClr val="0078D4"/>
                          </a:solidFill>
                          <a:effectLst/>
                          <a:uLnTx/>
                          <a:uFillTx/>
                          <a:latin typeface="+mn-lt"/>
                          <a:ea typeface="+mn-ea"/>
                          <a:cs typeface="+mn-cs"/>
                        </a:rPr>
                        <a:t>&lt;GRAPHICS&gt;</a:t>
                      </a:r>
                    </a:p>
                    <a:p>
                      <a:pPr marL="171450" marR="0" lvl="0" indent="-171450" algn="l" rtl="0" eaLnBrk="1" fontAlgn="base" latinLnBrk="0" hangingPunct="1">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dirty="0">
                          <a:ln>
                            <a:noFill/>
                          </a:ln>
                          <a:solidFill>
                            <a:schemeClr val="tx1"/>
                          </a:solidFill>
                          <a:effectLst/>
                          <a:uLnTx/>
                          <a:uFillTx/>
                          <a:latin typeface="+mn-lt"/>
                          <a:ea typeface="+mn-ea"/>
                          <a:cs typeface="+mn-cs"/>
                        </a:rPr>
                        <a:t>Short Explanation + Demo</a:t>
                      </a:r>
                      <a:endParaRPr kumimoji="0" lang="en-US" sz="8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90000"/>
                        </a:lnSpc>
                        <a:spcBef>
                          <a:spcPts val="600"/>
                        </a:spcBef>
                        <a:spcAft>
                          <a:spcPts val="0"/>
                        </a:spcAft>
                        <a:buClrTx/>
                        <a:buSzTx/>
                        <a:buFont typeface="Arial" panose="020B0604020202020204" pitchFamily="34" charset="0"/>
                        <a:buNone/>
                      </a:pPr>
                      <a:r>
                        <a:rPr lang="en-US" sz="800" b="0" kern="1200" dirty="0">
                          <a:solidFill>
                            <a:schemeClr val="tx1">
                              <a:lumMod val="65000"/>
                            </a:schemeClr>
                          </a:solidFill>
                          <a:latin typeface="+mn-lt"/>
                          <a:ea typeface="+mn-ea"/>
                          <a:cs typeface="Segoe UI"/>
                        </a:rPr>
                        <a:t> 3 min</a:t>
                      </a:r>
                    </a:p>
                  </a:txBody>
                  <a:tcPr marL="73152" marR="73152" marT="73152" marB="73152" anchor="ctr">
                    <a:lnL>
                      <a:noFill/>
                    </a:lnL>
                    <a:lnR>
                      <a:noFill/>
                    </a:lnR>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Renato</a:t>
                      </a:r>
                    </a:p>
                  </a:txBody>
                  <a:tcPr marL="73152" marR="73152" marT="73152" marB="73152"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2764654"/>
                  </a:ext>
                </a:extLst>
              </a:tr>
              <a:tr h="282625">
                <a:tc>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lang="en-US" sz="800" b="1" u="none" strike="noStrike" kern="1200" cap="none" spc="0" normalizeH="0" baseline="0" dirty="0">
                          <a:ln>
                            <a:noFill/>
                          </a:ln>
                          <a:solidFill>
                            <a:schemeClr val="tx1"/>
                          </a:solidFill>
                          <a:effectLst/>
                          <a:uLnTx/>
                          <a:uFillTx/>
                          <a:latin typeface="+mn-lt"/>
                          <a:ea typeface="+mn-ea"/>
                          <a:cs typeface="+mn-cs"/>
                        </a:rPr>
                        <a:t>App Routing </a:t>
                      </a:r>
                      <a:r>
                        <a:rPr kumimoji="0" lang="en-US" sz="800" b="0" u="none" strike="noStrike" kern="1200" cap="none" spc="0" normalizeH="0" baseline="0" dirty="0">
                          <a:ln>
                            <a:noFill/>
                          </a:ln>
                          <a:solidFill>
                            <a:srgbClr val="0078D4"/>
                          </a:solidFill>
                          <a:effectLst/>
                          <a:uLnTx/>
                          <a:uFillTx/>
                          <a:latin typeface="+mn-lt"/>
                          <a:ea typeface="+mn-ea"/>
                          <a:cs typeface="+mn-cs"/>
                        </a:rPr>
                        <a:t>&lt;GRAPHICS&gt;</a:t>
                      </a:r>
                    </a:p>
                    <a:p>
                      <a:pPr marL="171450" marR="0" lvl="0" indent="-171450" algn="l" rtl="0" eaLnBrk="1" fontAlgn="base" latinLnBrk="0" hangingPunct="1">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dirty="0">
                          <a:ln>
                            <a:noFill/>
                          </a:ln>
                          <a:solidFill>
                            <a:schemeClr val="tx1"/>
                          </a:solidFill>
                          <a:effectLst/>
                          <a:uLnTx/>
                          <a:uFillTx/>
                          <a:latin typeface="+mn-lt"/>
                          <a:ea typeface="+mn-ea"/>
                          <a:cs typeface="+mn-cs"/>
                        </a:rPr>
                        <a:t>Short Explanation + Demo</a:t>
                      </a:r>
                      <a:endParaRPr kumimoji="0" lang="en-US" sz="8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90000"/>
                        </a:lnSpc>
                        <a:spcBef>
                          <a:spcPts val="600"/>
                        </a:spcBef>
                        <a:spcAft>
                          <a:spcPts val="0"/>
                        </a:spcAft>
                        <a:buClrTx/>
                        <a:buSzTx/>
                        <a:buFont typeface="Arial" panose="020B0604020202020204" pitchFamily="34" charset="0"/>
                        <a:buNone/>
                      </a:pPr>
                      <a:r>
                        <a:rPr lang="en-US" sz="800" b="0" kern="1200" dirty="0">
                          <a:solidFill>
                            <a:schemeClr val="tx1">
                              <a:lumMod val="65000"/>
                            </a:schemeClr>
                          </a:solidFill>
                          <a:latin typeface="+mn-lt"/>
                          <a:ea typeface="+mn-ea"/>
                          <a:cs typeface="Segoe UI"/>
                        </a:rPr>
                        <a:t> 7 min</a:t>
                      </a:r>
                    </a:p>
                  </a:txBody>
                  <a:tcPr marL="73152" marR="73152" marT="73152" marB="73152"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Marco</a:t>
                      </a:r>
                    </a:p>
                  </a:txBody>
                  <a:tcPr marL="73152" marR="73152" marT="73152" marB="73152"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058245"/>
                  </a:ext>
                </a:extLst>
              </a:tr>
              <a:tr h="623886">
                <a:tc>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lang="en-US" sz="800" b="1" u="none" strike="noStrike" kern="1200" cap="none" spc="0" normalizeH="0" baseline="0" dirty="0">
                          <a:ln>
                            <a:noFill/>
                          </a:ln>
                          <a:solidFill>
                            <a:schemeClr val="tx1"/>
                          </a:solidFill>
                          <a:effectLst/>
                          <a:uLnTx/>
                          <a:uFillTx/>
                          <a:latin typeface="+mn-lt"/>
                          <a:ea typeface="+mn-ea"/>
                          <a:cs typeface="+mn-cs"/>
                        </a:rPr>
                        <a:t>Observability </a:t>
                      </a:r>
                      <a:r>
                        <a:rPr kumimoji="0" lang="en-US" sz="800" b="0" u="none" strike="noStrike" kern="1200" cap="none" spc="0" normalizeH="0" baseline="0" dirty="0">
                          <a:ln>
                            <a:noFill/>
                          </a:ln>
                          <a:solidFill>
                            <a:srgbClr val="0078D4"/>
                          </a:solidFill>
                          <a:effectLst/>
                          <a:uLnTx/>
                          <a:uFillTx/>
                          <a:latin typeface="+mn-lt"/>
                          <a:ea typeface="+mn-ea"/>
                          <a:cs typeface="+mn-cs"/>
                        </a:rPr>
                        <a:t>&lt;GRAPHICS&gt;</a:t>
                      </a:r>
                    </a:p>
                    <a:p>
                      <a:pPr marL="171450" marR="0" lvl="0" indent="-171450" algn="l" rtl="0" eaLnBrk="1" fontAlgn="base" latinLnBrk="0" hangingPunct="1">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dirty="0">
                          <a:ln>
                            <a:noFill/>
                          </a:ln>
                          <a:solidFill>
                            <a:schemeClr val="tx1"/>
                          </a:solidFill>
                          <a:effectLst/>
                          <a:uLnTx/>
                          <a:uFillTx/>
                          <a:latin typeface="+mn-lt"/>
                          <a:ea typeface="+mn-ea"/>
                          <a:cs typeface="+mn-cs"/>
                        </a:rPr>
                        <a:t>Short Explanation + Demo</a:t>
                      </a:r>
                      <a:endParaRPr kumimoji="0" lang="en-US" sz="8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90000"/>
                        </a:lnSpc>
                        <a:spcBef>
                          <a:spcPts val="600"/>
                        </a:spcBef>
                        <a:spcAft>
                          <a:spcPts val="0"/>
                        </a:spcAft>
                        <a:buClrTx/>
                        <a:buSzTx/>
                        <a:buFont typeface="Arial" panose="020B0604020202020204" pitchFamily="34" charset="0"/>
                        <a:buNone/>
                      </a:pPr>
                      <a:r>
                        <a:rPr lang="en-US" sz="800" b="0" kern="1200" dirty="0">
                          <a:solidFill>
                            <a:schemeClr val="tx1">
                              <a:lumMod val="65000"/>
                            </a:schemeClr>
                          </a:solidFill>
                          <a:latin typeface="+mn-lt"/>
                          <a:ea typeface="+mn-ea"/>
                          <a:cs typeface="Segoe UI"/>
                        </a:rPr>
                        <a:t> 7 min</a:t>
                      </a:r>
                    </a:p>
                  </a:txBody>
                  <a:tcPr marL="73152" marR="73152" marT="73152" marB="73152"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Renato</a:t>
                      </a:r>
                    </a:p>
                  </a:txBody>
                  <a:tcPr marL="73152" marR="73152" marT="73152" marB="73152"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1889106"/>
                  </a:ext>
                </a:extLst>
              </a:tr>
              <a:tr h="623886">
                <a:tc>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lang="en-US" sz="800" b="1" u="none" strike="noStrike" kern="1200" cap="none" spc="0" normalizeH="0" baseline="0">
                          <a:ln>
                            <a:noFill/>
                          </a:ln>
                          <a:solidFill>
                            <a:schemeClr val="tx1"/>
                          </a:solidFill>
                          <a:effectLst/>
                          <a:uLnTx/>
                          <a:uFillTx/>
                          <a:latin typeface="+mn-lt"/>
                          <a:ea typeface="+mn-ea"/>
                          <a:cs typeface="+mn-cs"/>
                        </a:rPr>
                        <a:t>Workload Identity w/ OpenAI</a:t>
                      </a:r>
                      <a:r>
                        <a:rPr lang="en-US" sz="800" b="0" u="none" strike="noStrike" kern="1200" cap="none" spc="0" normalizeH="0" baseline="0">
                          <a:ln>
                            <a:noFill/>
                          </a:ln>
                          <a:solidFill>
                            <a:srgbClr val="0078D4"/>
                          </a:solidFill>
                          <a:effectLst/>
                          <a:uLnTx/>
                          <a:uFillTx/>
                          <a:latin typeface="+mn-lt"/>
                          <a:ea typeface="+mn-ea"/>
                          <a:cs typeface="+mn-cs"/>
                        </a:rPr>
                        <a:t>&lt;</a:t>
                      </a:r>
                      <a:r>
                        <a:rPr kumimoji="0" lang="en-US" sz="800" b="0" u="none" strike="noStrike" kern="1200" cap="none" spc="0" normalizeH="0" baseline="0">
                          <a:ln>
                            <a:noFill/>
                          </a:ln>
                          <a:solidFill>
                            <a:srgbClr val="0078D4"/>
                          </a:solidFill>
                          <a:effectLst/>
                          <a:uLnTx/>
                          <a:uFillTx/>
                          <a:latin typeface="+mn-lt"/>
                          <a:ea typeface="+mn-ea"/>
                          <a:cs typeface="+mn-cs"/>
                        </a:rPr>
                        <a:t>GRAPHICS&gt;</a:t>
                      </a:r>
                    </a:p>
                    <a:p>
                      <a:pPr marL="171450" marR="0" lvl="0" indent="-171450" algn="l" rtl="0" eaLnBrk="1" fontAlgn="base" latinLnBrk="0" hangingPunct="1">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a:ln>
                            <a:noFill/>
                          </a:ln>
                          <a:solidFill>
                            <a:schemeClr val="tx1"/>
                          </a:solidFill>
                          <a:effectLst/>
                          <a:uLnTx/>
                          <a:uFillTx/>
                          <a:latin typeface="+mn-lt"/>
                          <a:ea typeface="+mn-ea"/>
                          <a:cs typeface="+mn-cs"/>
                        </a:rPr>
                        <a:t>Short Explanation + Demo</a:t>
                      </a:r>
                      <a:endParaRPr kumimoji="0" lang="en-US" sz="800" b="0" u="none" strike="noStrike" kern="1200" cap="none" spc="0" normalizeH="0" baseline="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90000"/>
                        </a:lnSpc>
                        <a:spcBef>
                          <a:spcPts val="600"/>
                        </a:spcBef>
                        <a:spcAft>
                          <a:spcPts val="0"/>
                        </a:spcAft>
                        <a:buClrTx/>
                        <a:buSzTx/>
                        <a:buFont typeface="Arial" panose="020B0604020202020204" pitchFamily="34" charset="0"/>
                        <a:buNone/>
                      </a:pPr>
                      <a:r>
                        <a:rPr lang="en-US" sz="800" b="0" kern="1200" dirty="0">
                          <a:solidFill>
                            <a:schemeClr val="tx1">
                              <a:lumMod val="65000"/>
                            </a:schemeClr>
                          </a:solidFill>
                          <a:latin typeface="+mn-lt"/>
                          <a:ea typeface="+mn-ea"/>
                          <a:cs typeface="Segoe UI"/>
                        </a:rPr>
                        <a:t> 10 min</a:t>
                      </a:r>
                    </a:p>
                  </a:txBody>
                  <a:tcPr marL="73152" marR="73152" marT="73152" marB="73152"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Marco</a:t>
                      </a:r>
                    </a:p>
                  </a:txBody>
                  <a:tcPr marL="73152" marR="73152" marT="73152" marB="73152"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4926217"/>
                  </a:ext>
                </a:extLst>
              </a:tr>
              <a:tr h="623886">
                <a:tc>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lang="en-US" sz="800" b="1" u="none" strike="noStrike" kern="1200" cap="none" spc="0" normalizeH="0" baseline="0" dirty="0">
                          <a:ln>
                            <a:noFill/>
                          </a:ln>
                          <a:solidFill>
                            <a:schemeClr val="tx1"/>
                          </a:solidFill>
                          <a:effectLst/>
                          <a:uLnTx/>
                          <a:uFillTx/>
                          <a:latin typeface="+mn-lt"/>
                          <a:ea typeface="+mn-ea"/>
                          <a:cs typeface="+mn-cs"/>
                        </a:rPr>
                        <a:t>Node Auto </a:t>
                      </a:r>
                      <a:r>
                        <a:rPr lang="en-US" sz="800" b="1" u="none" strike="noStrike" kern="1200" cap="none" spc="0" normalizeH="0" baseline="0" dirty="0" err="1">
                          <a:ln>
                            <a:noFill/>
                          </a:ln>
                          <a:solidFill>
                            <a:schemeClr val="tx1"/>
                          </a:solidFill>
                          <a:effectLst/>
                          <a:uLnTx/>
                          <a:uFillTx/>
                          <a:latin typeface="+mn-lt"/>
                          <a:ea typeface="+mn-ea"/>
                          <a:cs typeface="+mn-cs"/>
                        </a:rPr>
                        <a:t>provisoning</a:t>
                      </a:r>
                      <a:r>
                        <a:rPr lang="en-US" sz="800" b="1" u="none" strike="noStrike" kern="1200" cap="none" spc="0" normalizeH="0" baseline="0" dirty="0">
                          <a:ln>
                            <a:noFill/>
                          </a:ln>
                          <a:solidFill>
                            <a:schemeClr val="tx1"/>
                          </a:solidFill>
                          <a:effectLst/>
                          <a:uLnTx/>
                          <a:uFillTx/>
                          <a:latin typeface="+mn-lt"/>
                          <a:ea typeface="+mn-ea"/>
                          <a:cs typeface="+mn-cs"/>
                        </a:rPr>
                        <a:t> </a:t>
                      </a:r>
                      <a:r>
                        <a:rPr kumimoji="0" lang="en-US" sz="800" b="0" u="none" strike="noStrike" kern="1200" cap="none" spc="0" normalizeH="0" baseline="0" dirty="0">
                          <a:ln>
                            <a:noFill/>
                          </a:ln>
                          <a:solidFill>
                            <a:srgbClr val="0078D4"/>
                          </a:solidFill>
                          <a:effectLst/>
                          <a:uLnTx/>
                          <a:uFillTx/>
                          <a:latin typeface="+mn-lt"/>
                          <a:ea typeface="+mn-ea"/>
                          <a:cs typeface="+mn-cs"/>
                        </a:rPr>
                        <a:t>&lt;GRAPHICS&gt;</a:t>
                      </a:r>
                    </a:p>
                    <a:p>
                      <a:pPr marL="171450" marR="0" lvl="0" indent="-171450" algn="l" rtl="0" eaLnBrk="1" fontAlgn="base" latinLnBrk="0" hangingPunct="1">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dirty="0">
                          <a:ln>
                            <a:noFill/>
                          </a:ln>
                          <a:solidFill>
                            <a:schemeClr val="tx1"/>
                          </a:solidFill>
                          <a:effectLst/>
                          <a:uLnTx/>
                          <a:uFillTx/>
                          <a:latin typeface="+mn-lt"/>
                          <a:ea typeface="+mn-ea"/>
                          <a:cs typeface="+mn-cs"/>
                        </a:rPr>
                        <a:t>Short Explanation + Demo</a:t>
                      </a:r>
                      <a:endParaRPr kumimoji="0" lang="en-US" sz="8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90000"/>
                        </a:lnSpc>
                        <a:spcBef>
                          <a:spcPts val="600"/>
                        </a:spcBef>
                        <a:spcAft>
                          <a:spcPts val="0"/>
                        </a:spcAft>
                        <a:buClrTx/>
                        <a:buSzTx/>
                        <a:buFont typeface="Arial" panose="020B0604020202020204" pitchFamily="34" charset="0"/>
                        <a:buNone/>
                      </a:pPr>
                      <a:r>
                        <a:rPr lang="en-US" sz="800" b="0" kern="1200" dirty="0">
                          <a:solidFill>
                            <a:schemeClr val="tx1">
                              <a:lumMod val="65000"/>
                            </a:schemeClr>
                          </a:solidFill>
                          <a:latin typeface="+mn-lt"/>
                          <a:ea typeface="+mn-ea"/>
                          <a:cs typeface="Segoe UI"/>
                        </a:rPr>
                        <a:t> 5 min</a:t>
                      </a:r>
                    </a:p>
                  </a:txBody>
                  <a:tcPr marL="73152" marR="73152" marT="73152" marB="73152"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Renato</a:t>
                      </a:r>
                    </a:p>
                  </a:txBody>
                  <a:tcPr marL="73152" marR="73152" marT="73152" marB="73152"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0644802"/>
                  </a:ext>
                </a:extLst>
              </a:tr>
              <a:tr h="623886">
                <a:tc>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lang="en-US" sz="800" b="1" u="none" strike="noStrike" kern="1200" cap="none" spc="0" normalizeH="0" baseline="0" dirty="0">
                          <a:ln>
                            <a:noFill/>
                          </a:ln>
                          <a:solidFill>
                            <a:schemeClr val="tx1"/>
                          </a:solidFill>
                          <a:effectLst/>
                          <a:uLnTx/>
                          <a:uFillTx/>
                          <a:latin typeface="+mn-lt"/>
                          <a:ea typeface="+mn-ea"/>
                          <a:cs typeface="+mn-cs"/>
                        </a:rPr>
                        <a:t>Fleet Management </a:t>
                      </a:r>
                      <a:r>
                        <a:rPr kumimoji="0" lang="en-US" sz="800" b="0" u="none" strike="noStrike" kern="1200" cap="none" spc="0" normalizeH="0" baseline="0" dirty="0">
                          <a:ln>
                            <a:noFill/>
                          </a:ln>
                          <a:solidFill>
                            <a:srgbClr val="0078D4"/>
                          </a:solidFill>
                          <a:effectLst/>
                          <a:uLnTx/>
                          <a:uFillTx/>
                          <a:latin typeface="+mn-lt"/>
                          <a:ea typeface="+mn-ea"/>
                          <a:cs typeface="+mn-cs"/>
                        </a:rPr>
                        <a:t>&lt;GRAPHICS&gt;</a:t>
                      </a:r>
                    </a:p>
                    <a:p>
                      <a:pPr marL="171450" marR="0" lvl="0" indent="-171450" algn="l" rtl="0" eaLnBrk="1" fontAlgn="base" latinLnBrk="0" hangingPunct="1">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dirty="0">
                          <a:ln>
                            <a:noFill/>
                          </a:ln>
                          <a:solidFill>
                            <a:schemeClr val="tx1"/>
                          </a:solidFill>
                          <a:effectLst/>
                          <a:uLnTx/>
                          <a:uFillTx/>
                          <a:latin typeface="+mn-lt"/>
                          <a:ea typeface="+mn-ea"/>
                          <a:cs typeface="+mn-cs"/>
                        </a:rPr>
                        <a:t>Short Explanation + Demo</a:t>
                      </a:r>
                      <a:endParaRPr kumimoji="0" lang="en-US" sz="8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90000"/>
                        </a:lnSpc>
                        <a:spcBef>
                          <a:spcPts val="600"/>
                        </a:spcBef>
                        <a:spcAft>
                          <a:spcPts val="0"/>
                        </a:spcAft>
                        <a:buClrTx/>
                        <a:buSzTx/>
                        <a:buFont typeface="Arial" panose="020B0604020202020204" pitchFamily="34" charset="0"/>
                        <a:buNone/>
                      </a:pPr>
                      <a:r>
                        <a:rPr lang="en-US" sz="800" b="0" kern="1200" dirty="0">
                          <a:solidFill>
                            <a:schemeClr val="tx1">
                              <a:lumMod val="65000"/>
                            </a:schemeClr>
                          </a:solidFill>
                          <a:latin typeface="+mn-lt"/>
                          <a:ea typeface="+mn-ea"/>
                          <a:cs typeface="Segoe UI"/>
                        </a:rPr>
                        <a:t> 3 min</a:t>
                      </a:r>
                    </a:p>
                  </a:txBody>
                  <a:tcPr marL="73152" marR="73152" marT="73152" marB="73152"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Marco</a:t>
                      </a:r>
                    </a:p>
                  </a:txBody>
                  <a:tcPr marL="73152" marR="73152" marT="73152" marB="73152"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4645752"/>
                  </a:ext>
                </a:extLst>
              </a:tr>
              <a:tr h="243156">
                <a:tc>
                  <a:txBody>
                    <a:bodyPr/>
                    <a:lstStyle/>
                    <a:p>
                      <a:pPr marL="171450" marR="0" lvl="0" indent="-171450" algn="l" rtl="0" eaLnBrk="1" fontAlgn="base" latinLnBrk="0" hangingPunct="1">
                        <a:lnSpc>
                          <a:spcPct val="90000"/>
                        </a:lnSpc>
                        <a:spcBef>
                          <a:spcPts val="600"/>
                        </a:spcBef>
                        <a:spcAft>
                          <a:spcPts val="0"/>
                        </a:spcAft>
                        <a:buClrTx/>
                        <a:buSzTx/>
                        <a:buFont typeface="Arial" panose="020B0604020202020204" pitchFamily="34" charset="0"/>
                        <a:buChar char="•"/>
                      </a:pPr>
                      <a:endParaRPr kumimoji="0" lang="en-US" sz="800" b="0" u="none" strike="noStrike" kern="1200" cap="none" spc="0" normalizeH="0" baseline="0" dirty="0">
                        <a:ln>
                          <a:noFill/>
                        </a:ln>
                        <a:solidFill>
                          <a:schemeClr val="tx1"/>
                        </a:solidFill>
                        <a:effectLst/>
                        <a:uLnTx/>
                        <a:uFillTx/>
                        <a:latin typeface="+mn-lt"/>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endParaRPr lang="en-US" sz="800" b="0" kern="1200" dirty="0">
                        <a:solidFill>
                          <a:schemeClr val="tx1">
                            <a:lumMod val="65000"/>
                          </a:schemeClr>
                        </a:solidFill>
                        <a:latin typeface="+mn-lt"/>
                        <a:ea typeface="+mn-ea"/>
                        <a:cs typeface="Segoe UI"/>
                      </a:endParaRPr>
                    </a:p>
                  </a:txBody>
                  <a:tcPr marL="73152" marR="73152" marT="73152" marB="73152"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endParaRPr kumimoji="0" lang="en-US" sz="8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7472247"/>
                  </a:ext>
                </a:extLst>
              </a:tr>
            </a:tbl>
          </a:graphicData>
        </a:graphic>
      </p:graphicFrame>
      <p:sp>
        <p:nvSpPr>
          <p:cNvPr id="3" name="TextBox 2">
            <a:extLst>
              <a:ext uri="{FF2B5EF4-FFF2-40B4-BE49-F238E27FC236}">
                <a16:creationId xmlns:a16="http://schemas.microsoft.com/office/drawing/2014/main" id="{26946A4E-7B8A-A3B0-7207-6D546969FE63}"/>
              </a:ext>
            </a:extLst>
          </p:cNvPr>
          <p:cNvSpPr txBox="1"/>
          <p:nvPr/>
        </p:nvSpPr>
        <p:spPr>
          <a:xfrm>
            <a:off x="10542923" y="12526"/>
            <a:ext cx="1592710" cy="398681"/>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83B01"/>
                </a:solidFill>
                <a:effectLst/>
                <a:uLnTx/>
                <a:uFillTx/>
                <a:latin typeface="Segoe UI Semibold"/>
                <a:ea typeface="+mn-ea"/>
                <a:cs typeface="+mn-cs"/>
              </a:rPr>
              <a:t>As of: </a:t>
            </a:r>
            <a:r>
              <a:rPr lang="en-US" sz="1100" dirty="0">
                <a:solidFill>
                  <a:srgbClr val="D83B01"/>
                </a:solidFill>
                <a:latin typeface="Segoe UI Semibold"/>
              </a:rPr>
              <a:t>2024/04/17</a:t>
            </a:r>
            <a:endParaRPr kumimoji="0" lang="en-US" sz="1100" b="0" i="0" u="none" strike="noStrike" kern="1200" cap="none" spc="0" normalizeH="0" baseline="0" noProof="0" dirty="0">
              <a:ln>
                <a:noFill/>
              </a:ln>
              <a:solidFill>
                <a:srgbClr val="D83B01"/>
              </a:solidFill>
              <a:effectLst/>
              <a:uLnTx/>
              <a:uFillTx/>
              <a:latin typeface="Segoe UI Semibold"/>
              <a:ea typeface="+mn-ea"/>
              <a:cs typeface="+mn-cs"/>
            </a:endParaRPr>
          </a:p>
        </p:txBody>
      </p:sp>
      <p:sp>
        <p:nvSpPr>
          <p:cNvPr id="4" name="Title 10">
            <a:extLst>
              <a:ext uri="{FF2B5EF4-FFF2-40B4-BE49-F238E27FC236}">
                <a16:creationId xmlns:a16="http://schemas.microsoft.com/office/drawing/2014/main" id="{469B8806-EE89-662A-2143-7E0DAAE0F2E6}"/>
              </a:ext>
            </a:extLst>
          </p:cNvPr>
          <p:cNvSpPr txBox="1">
            <a:spLocks noGrp="1"/>
          </p:cNvSpPr>
          <p:nvPr>
            <p:ph type="title" idx="4294967295"/>
          </p:nvPr>
        </p:nvSpPr>
        <p:spPr>
          <a:xfrm>
            <a:off x="296068" y="292736"/>
            <a:ext cx="11599863"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kumimoji="0" lang="en-US" sz="2000" b="0" i="0" u="none" strike="noStrike" kern="1200" cap="none" spc="-50" normalizeH="0" baseline="0" noProof="0" dirty="0">
                <a:ln w="3175">
                  <a:noFill/>
                </a:ln>
                <a:effectLst/>
                <a:uLnTx/>
                <a:uFillTx/>
                <a:latin typeface="+mj-lt"/>
                <a:ea typeface="+mn-ea"/>
                <a:cs typeface="Segoe UI"/>
              </a:rPr>
              <a:t>Title of session: </a:t>
            </a:r>
            <a:r>
              <a:rPr lang="en-US" sz="2000" dirty="0">
                <a:cs typeface="Segoe UI"/>
              </a:rPr>
              <a:t>AKS Deep Dice</a:t>
            </a:r>
            <a:endParaRPr kumimoji="0" lang="en-US" sz="2000" b="0" i="0" u="none" strike="noStrike" kern="1200" cap="none" spc="-50" normalizeH="0" baseline="0" noProof="0" dirty="0">
              <a:ln w="3175">
                <a:noFill/>
              </a:ln>
              <a:effectLst/>
              <a:uLnTx/>
              <a:uFillTx/>
              <a:latin typeface="+mj-lt"/>
              <a:ea typeface="+mn-ea"/>
              <a:cs typeface="Segoe UI" pitchFamily="34" charset="0"/>
            </a:endParaRPr>
          </a:p>
        </p:txBody>
      </p:sp>
      <p:graphicFrame>
        <p:nvGraphicFramePr>
          <p:cNvPr id="6" name="Content Placeholder 8">
            <a:extLst>
              <a:ext uri="{FF2B5EF4-FFF2-40B4-BE49-F238E27FC236}">
                <a16:creationId xmlns:a16="http://schemas.microsoft.com/office/drawing/2014/main" id="{EA33D930-A3E4-8404-98F6-3944EB9E8587}"/>
              </a:ext>
            </a:extLst>
          </p:cNvPr>
          <p:cNvGraphicFramePr>
            <a:graphicFrameLocks/>
          </p:cNvGraphicFramePr>
          <p:nvPr>
            <p:extLst>
              <p:ext uri="{D42A27DB-BD31-4B8C-83A1-F6EECF244321}">
                <p14:modId xmlns:p14="http://schemas.microsoft.com/office/powerpoint/2010/main" val="1200244855"/>
              </p:ext>
            </p:extLst>
          </p:nvPr>
        </p:nvGraphicFramePr>
        <p:xfrm>
          <a:off x="6019876" y="548884"/>
          <a:ext cx="5958122" cy="1677388"/>
        </p:xfrm>
        <a:graphic>
          <a:graphicData uri="http://schemas.openxmlformats.org/drawingml/2006/table">
            <a:tbl>
              <a:tblPr firstRow="1" bandRow="1">
                <a:tableStyleId>{17292A2E-F333-43FB-9621-5CBBE7FDCDCB}</a:tableStyleId>
              </a:tblPr>
              <a:tblGrid>
                <a:gridCol w="3979870">
                  <a:extLst>
                    <a:ext uri="{9D8B030D-6E8A-4147-A177-3AD203B41FA5}">
                      <a16:colId xmlns:a16="http://schemas.microsoft.com/office/drawing/2014/main" val="20000"/>
                    </a:ext>
                  </a:extLst>
                </a:gridCol>
                <a:gridCol w="918474">
                  <a:extLst>
                    <a:ext uri="{9D8B030D-6E8A-4147-A177-3AD203B41FA5}">
                      <a16:colId xmlns:a16="http://schemas.microsoft.com/office/drawing/2014/main" val="2602518705"/>
                    </a:ext>
                  </a:extLst>
                </a:gridCol>
                <a:gridCol w="1059778">
                  <a:extLst>
                    <a:ext uri="{9D8B030D-6E8A-4147-A177-3AD203B41FA5}">
                      <a16:colId xmlns:a16="http://schemas.microsoft.com/office/drawing/2014/main" val="3537898577"/>
                    </a:ext>
                  </a:extLst>
                </a:gridCol>
              </a:tblGrid>
              <a:tr h="237860">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700" b="0" u="none" strike="noStrike" kern="1200" cap="none" spc="0" normalizeH="0" baseline="0">
                          <a:ln>
                            <a:noFill/>
                          </a:ln>
                          <a:solidFill>
                            <a:srgbClr val="0078D4"/>
                          </a:solidFill>
                          <a:effectLst/>
                          <a:uLnTx/>
                          <a:uFillTx/>
                          <a:latin typeface="+mn-lt"/>
                          <a:ea typeface="+mn-ea"/>
                          <a:cs typeface="+mn-cs"/>
                        </a:rPr>
                        <a:t>Session flow continued…</a:t>
                      </a: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700" b="0" u="none" strike="noStrike" kern="1200" cap="none" spc="0" normalizeH="0" baseline="0" dirty="0">
                          <a:ln>
                            <a:noFill/>
                          </a:ln>
                          <a:solidFill>
                            <a:srgbClr val="0078D4"/>
                          </a:solidFill>
                          <a:effectLst/>
                          <a:uLnTx/>
                          <a:uFillTx/>
                          <a:latin typeface="+mn-lt"/>
                          <a:ea typeface="+mn-ea"/>
                          <a:cs typeface="+mn-cs"/>
                        </a:rPr>
                        <a:t>5 minutes </a:t>
                      </a: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700" b="0" u="none" strike="noStrike" kern="1200" cap="none" spc="0" normalizeH="0" baseline="0">
                          <a:ln>
                            <a:noFill/>
                          </a:ln>
                          <a:solidFill>
                            <a:srgbClr val="0078D4"/>
                          </a:solidFill>
                          <a:effectLst/>
                          <a:uLnTx/>
                          <a:uFillTx/>
                          <a:latin typeface="+mn-lt"/>
                          <a:ea typeface="+mn-ea"/>
                          <a:cs typeface="+mn-cs"/>
                        </a:rPr>
                        <a:t>Speaker</a:t>
                      </a:r>
                    </a:p>
                  </a:txBody>
                  <a:tcPr marL="73152" marR="73152" marT="73152" marB="73152" anchor="ctr">
                    <a:lnL w="12700">
                      <a:noFill/>
                    </a:lnL>
                    <a:lnR w="12700">
                      <a:noFill/>
                    </a:lnR>
                    <a:lnT w="12700">
                      <a:noFill/>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7860">
                <a:tc gridSpan="3">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kumimoji="0" lang="en-US" sz="800" b="0" u="none" strike="noStrike" kern="1200" cap="none" spc="0" normalizeH="0" baseline="0" dirty="0">
                          <a:ln>
                            <a:noFill/>
                          </a:ln>
                          <a:solidFill>
                            <a:schemeClr val="tx1"/>
                          </a:solidFill>
                          <a:effectLst/>
                          <a:uLnTx/>
                          <a:uFillTx/>
                          <a:latin typeface="+mn-lt"/>
                          <a:ea typeface="+mn-ea"/>
                          <a:cs typeface="+mn-cs"/>
                        </a:rPr>
                        <a:t>Act Three: Closing</a:t>
                      </a:r>
                      <a:r>
                        <a:rPr kumimoji="0" lang="en-US" sz="800" b="0" u="none" strike="noStrike" kern="1200" cap="none" spc="0" normalizeH="0" baseline="0" dirty="0">
                          <a:ln>
                            <a:noFill/>
                          </a:ln>
                          <a:solidFill>
                            <a:schemeClr val="tx1"/>
                          </a:solidFill>
                          <a:effectLst/>
                          <a:uLnTx/>
                          <a:uFillTx/>
                          <a:latin typeface="+mn-lt"/>
                        </a:rPr>
                        <a:t> | &lt;time&gt; mins</a:t>
                      </a:r>
                      <a:endParaRPr kumimoji="0" lang="en-US" sz="8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E8E6DF"/>
                    </a:solidFill>
                  </a:tcPr>
                </a:tc>
                <a:tc hMerge="1">
                  <a:txBody>
                    <a:bodyPr/>
                    <a:lstStyle/>
                    <a:p>
                      <a:endParaRPr lang="en-US"/>
                    </a:p>
                  </a:txBody>
                  <a:tcPr>
                    <a:lnL>
                      <a:noFill/>
                    </a:lnL>
                    <a:lnR>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lnL>
                      <a:noFill/>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47278491"/>
                  </a:ext>
                </a:extLst>
              </a:tr>
              <a:tr h="575155">
                <a:tc>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lang="en-US" sz="800" b="1" u="none" strike="noStrike" kern="1200" cap="none" spc="0" normalizeH="0" baseline="0" dirty="0">
                          <a:ln>
                            <a:noFill/>
                          </a:ln>
                          <a:solidFill>
                            <a:schemeClr val="tx1"/>
                          </a:solidFill>
                          <a:effectLst/>
                          <a:uLnTx/>
                          <a:uFillTx/>
                          <a:latin typeface="+mn-lt"/>
                          <a:ea typeface="+mn-ea"/>
                          <a:cs typeface="+mn-cs"/>
                        </a:rPr>
                        <a:t>Closing</a:t>
                      </a:r>
                      <a:r>
                        <a:rPr kumimoji="0" lang="en-US" sz="800" b="1" u="none" strike="noStrike" kern="1200" cap="none" spc="0" normalizeH="0" baseline="0" dirty="0">
                          <a:ln>
                            <a:noFill/>
                          </a:ln>
                          <a:solidFill>
                            <a:schemeClr val="tx1"/>
                          </a:solidFill>
                          <a:effectLst/>
                          <a:uLnTx/>
                          <a:uFillTx/>
                          <a:latin typeface="+mn-lt"/>
                          <a:ea typeface="+mn-ea"/>
                          <a:cs typeface="+mn-cs"/>
                        </a:rPr>
                        <a:t> </a:t>
                      </a:r>
                      <a:r>
                        <a:rPr kumimoji="0" lang="en-US" sz="800" b="0" u="none" strike="noStrike" kern="1200" cap="none" spc="0" normalizeH="0" baseline="0" dirty="0">
                          <a:ln>
                            <a:noFill/>
                          </a:ln>
                          <a:solidFill>
                            <a:schemeClr val="tx1"/>
                          </a:solidFill>
                          <a:effectLst/>
                          <a:uLnTx/>
                          <a:uFillTx/>
                          <a:latin typeface="+mn-lt"/>
                        </a:rPr>
                        <a:t>&lt;</a:t>
                      </a:r>
                      <a:r>
                        <a:rPr kumimoji="0" lang="en-US" sz="800" b="0" u="none" strike="noStrike" kern="1200" cap="none" spc="0" normalizeH="0" baseline="0" dirty="0">
                          <a:ln>
                            <a:noFill/>
                          </a:ln>
                          <a:solidFill>
                            <a:srgbClr val="0078D4"/>
                          </a:solidFill>
                          <a:effectLst/>
                          <a:uLnTx/>
                          <a:uFillTx/>
                          <a:latin typeface="+mn-lt"/>
                          <a:ea typeface="+mn-ea"/>
                          <a:cs typeface="+mn-cs"/>
                        </a:rPr>
                        <a:t>GRAPHICS, DEMO&gt;</a:t>
                      </a:r>
                      <a:endParaRPr kumimoji="0" lang="en-US" sz="800" b="0" u="none" strike="noStrike" kern="1200" cap="none" spc="0" normalizeH="0" baseline="0" dirty="0">
                        <a:ln>
                          <a:noFill/>
                        </a:ln>
                        <a:solidFill>
                          <a:schemeClr val="tx1"/>
                        </a:solidFill>
                        <a:effectLst/>
                        <a:uLnTx/>
                        <a:uFillTx/>
                        <a:latin typeface="+mn-lt"/>
                      </a:endParaRPr>
                    </a:p>
                    <a:p>
                      <a:pPr marL="171450" marR="0" lvl="0" indent="-171450" algn="l">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dirty="0">
                          <a:ln>
                            <a:noFill/>
                          </a:ln>
                          <a:solidFill>
                            <a:schemeClr val="tx1"/>
                          </a:solidFill>
                          <a:effectLst/>
                          <a:uLnTx/>
                          <a:uFillTx/>
                          <a:latin typeface="+mn-lt"/>
                          <a:ea typeface="+mn-ea"/>
                          <a:cs typeface="+mn-cs"/>
                        </a:rPr>
                        <a:t>Cloud Native is the way to go</a:t>
                      </a:r>
                    </a:p>
                    <a:p>
                      <a:pPr marL="171450" marR="0" lvl="0" indent="-171450" algn="l">
                        <a:lnSpc>
                          <a:spcPct val="90000"/>
                        </a:lnSpc>
                        <a:spcBef>
                          <a:spcPts val="600"/>
                        </a:spcBef>
                        <a:spcAft>
                          <a:spcPts val="0"/>
                        </a:spcAft>
                        <a:buClrTx/>
                        <a:buSzTx/>
                        <a:buFont typeface="Arial" panose="020B0604020202020204" pitchFamily="34" charset="0"/>
                        <a:buChar char="•"/>
                      </a:pPr>
                      <a:r>
                        <a:rPr lang="en-US" sz="800" b="0" u="none" strike="noStrike" kern="1200" cap="none" spc="0" normalizeH="0" baseline="0" dirty="0">
                          <a:ln>
                            <a:noFill/>
                          </a:ln>
                          <a:solidFill>
                            <a:schemeClr val="tx1"/>
                          </a:solidFill>
                          <a:effectLst/>
                          <a:uLnTx/>
                          <a:uFillTx/>
                          <a:latin typeface="+mn-lt"/>
                          <a:ea typeface="+mn-ea"/>
                          <a:cs typeface="+mn-cs"/>
                        </a:rPr>
                        <a:t>Rest of day motivation</a:t>
                      </a:r>
                      <a:endParaRPr kumimoji="0" lang="en-US" dirty="0"/>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sz="800" b="0" kern="1200" dirty="0">
                          <a:solidFill>
                            <a:schemeClr val="tx1">
                              <a:lumMod val="65000"/>
                            </a:schemeClr>
                          </a:solidFill>
                          <a:latin typeface="+mn-lt"/>
                          <a:ea typeface="+mn-ea"/>
                          <a:cs typeface="Segoe UI"/>
                        </a:rPr>
                        <a:t>3 min</a:t>
                      </a:r>
                    </a:p>
                  </a:txBody>
                  <a:tcPr marL="73152" marR="73152" marT="73152" marB="73152" anchor="ctr">
                    <a:lnL>
                      <a:noFill/>
                    </a:lnL>
                    <a:lnR>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Renato + Marco</a:t>
                      </a:r>
                    </a:p>
                  </a:txBody>
                  <a:tcPr marL="73152" marR="73152" marT="73152" marB="73152" anchor="ctr">
                    <a:lnL>
                      <a:noFill/>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256235"/>
                  </a:ext>
                </a:extLst>
              </a:tr>
              <a:tr h="237860">
                <a:tc gridSpan="3">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kumimoji="0" lang="en-US" sz="700" b="0" u="none" strike="noStrike" kern="1200" cap="none" spc="0" normalizeH="0" baseline="0" dirty="0">
                          <a:ln>
                            <a:noFill/>
                          </a:ln>
                          <a:solidFill>
                            <a:schemeClr val="tx1"/>
                          </a:solidFill>
                          <a:effectLst/>
                          <a:uLnTx/>
                          <a:uFillTx/>
                          <a:latin typeface="+mn-lt"/>
                          <a:ea typeface="+mn-ea"/>
                          <a:cs typeface="+mn-cs"/>
                        </a:rPr>
                        <a:t>Q&amp;A</a:t>
                      </a:r>
                      <a:r>
                        <a:rPr lang="en-US" sz="700" b="0" u="none" strike="noStrike" kern="1200" cap="none" spc="0" normalizeH="0" baseline="0" dirty="0">
                          <a:ln>
                            <a:noFill/>
                          </a:ln>
                          <a:solidFill>
                            <a:schemeClr val="tx1"/>
                          </a:solidFill>
                          <a:effectLst/>
                          <a:uLnTx/>
                          <a:uFillTx/>
                          <a:latin typeface="+mn-lt"/>
                          <a:ea typeface="+mn-ea"/>
                          <a:cs typeface="+mn-cs"/>
                        </a:rPr>
                        <a:t> (optional)</a:t>
                      </a:r>
                      <a:endParaRPr kumimoji="0" lang="en-US" sz="700" b="0" u="none" strike="noStrike" kern="1200" cap="none" spc="0" normalizeH="0" baseline="0" dirty="0">
                        <a:ln>
                          <a:noFill/>
                        </a:ln>
                        <a:solidFill>
                          <a:schemeClr val="tx1"/>
                        </a:solidFill>
                        <a:effectLst/>
                        <a:uLnTx/>
                        <a:uFillTx/>
                        <a:latin typeface="+mn-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w="12700" cap="flat" cmpd="sng" algn="ctr">
                      <a:no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4142561"/>
                  </a:ext>
                </a:extLst>
              </a:tr>
              <a:tr h="308836">
                <a:tc>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kumimoji="0" lang="en-US" sz="700" b="0" u="none" strike="noStrike" kern="1200" cap="none" spc="0" normalizeH="0" baseline="0" dirty="0">
                          <a:ln>
                            <a:noFill/>
                          </a:ln>
                          <a:solidFill>
                            <a:schemeClr val="tx1"/>
                          </a:solidFill>
                          <a:effectLst/>
                          <a:uLnTx/>
                          <a:uFillTx/>
                          <a:latin typeface="+mn-lt"/>
                          <a:ea typeface="+mn-ea"/>
                          <a:cs typeface="+mn-cs"/>
                        </a:rPr>
                        <a:t>Audience Q&amp;A (through chat; 5-10 minutes)</a:t>
                      </a: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sz="700" b="0" kern="1200" dirty="0">
                          <a:solidFill>
                            <a:schemeClr val="tx1">
                              <a:lumMod val="65000"/>
                            </a:schemeClr>
                          </a:solidFill>
                          <a:latin typeface="+mn-lt"/>
                          <a:ea typeface="+mn-ea"/>
                          <a:cs typeface="Segoe UI"/>
                        </a:rPr>
                        <a:t>0 mins</a:t>
                      </a:r>
                    </a:p>
                  </a:txBody>
                  <a:tcPr marL="73152" marR="73152" marT="73152" marB="73152" anchor="ctr">
                    <a:lnL>
                      <a:noFill/>
                    </a:lnL>
                    <a:lnR>
                      <a:noFill/>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700" b="0" u="none" strike="noStrike" kern="1200" cap="none" spc="0" normalizeH="0" baseline="0" dirty="0">
                          <a:ln>
                            <a:noFill/>
                          </a:ln>
                          <a:solidFill>
                            <a:schemeClr val="tx1"/>
                          </a:solidFill>
                          <a:effectLst/>
                          <a:uLnTx/>
                          <a:uFillTx/>
                          <a:latin typeface="+mn-lt"/>
                          <a:ea typeface="+mn-ea"/>
                          <a:cs typeface="+mn-cs"/>
                        </a:rPr>
                        <a:t>Team</a:t>
                      </a:r>
                    </a:p>
                  </a:txBody>
                  <a:tcPr marL="73152" marR="73152" marT="73152" marB="73152" anchor="ctr">
                    <a:lnL>
                      <a:noFill/>
                    </a:lnL>
                    <a:lnR w="9525" cap="flat" cmpd="sng" algn="ctr">
                      <a:noFill/>
                      <a:prstDash val="solid"/>
                    </a:lnR>
                    <a:lnT w="9525" cap="flat" cmpd="sng" algn="ctr">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2747575"/>
                  </a:ext>
                </a:extLst>
              </a:tr>
            </a:tbl>
          </a:graphicData>
        </a:graphic>
      </p:graphicFrame>
      <p:graphicFrame>
        <p:nvGraphicFramePr>
          <p:cNvPr id="7" name="Content Placeholder 8">
            <a:extLst>
              <a:ext uri="{FF2B5EF4-FFF2-40B4-BE49-F238E27FC236}">
                <a16:creationId xmlns:a16="http://schemas.microsoft.com/office/drawing/2014/main" id="{8B2EABD5-F818-20A8-807A-D2144F227C91}"/>
              </a:ext>
            </a:extLst>
          </p:cNvPr>
          <p:cNvGraphicFramePr>
            <a:graphicFrameLocks/>
          </p:cNvGraphicFramePr>
          <p:nvPr>
            <p:extLst>
              <p:ext uri="{D42A27DB-BD31-4B8C-83A1-F6EECF244321}">
                <p14:modId xmlns:p14="http://schemas.microsoft.com/office/powerpoint/2010/main" val="1809106274"/>
              </p:ext>
            </p:extLst>
          </p:nvPr>
        </p:nvGraphicFramePr>
        <p:xfrm>
          <a:off x="344927" y="652850"/>
          <a:ext cx="5653630" cy="802344"/>
        </p:xfrm>
        <a:graphic>
          <a:graphicData uri="http://schemas.openxmlformats.org/drawingml/2006/table">
            <a:tbl>
              <a:tblPr firstRow="1" bandRow="1">
                <a:tableStyleId>{17292A2E-F333-43FB-9621-5CBBE7FDCDCB}</a:tableStyleId>
              </a:tblPr>
              <a:tblGrid>
                <a:gridCol w="1275304">
                  <a:extLst>
                    <a:ext uri="{9D8B030D-6E8A-4147-A177-3AD203B41FA5}">
                      <a16:colId xmlns:a16="http://schemas.microsoft.com/office/drawing/2014/main" val="20000"/>
                    </a:ext>
                  </a:extLst>
                </a:gridCol>
                <a:gridCol w="4378326">
                  <a:extLst>
                    <a:ext uri="{9D8B030D-6E8A-4147-A177-3AD203B41FA5}">
                      <a16:colId xmlns:a16="http://schemas.microsoft.com/office/drawing/2014/main" val="3647945956"/>
                    </a:ext>
                  </a:extLst>
                </a:gridCol>
              </a:tblGrid>
              <a:tr h="489742">
                <a:tc>
                  <a:txBody>
                    <a:bodyPr/>
                    <a:lstStyle/>
                    <a:p>
                      <a:pPr marL="0" marR="0" lvl="0" indent="0" algn="l" rtl="0" eaLnBrk="1" fontAlgn="base" latinLnBrk="0" hangingPunct="1">
                        <a:lnSpc>
                          <a:spcPct val="90000"/>
                        </a:lnSpc>
                        <a:spcBef>
                          <a:spcPts val="600"/>
                        </a:spcBef>
                        <a:spcAft>
                          <a:spcPts val="0"/>
                        </a:spcAft>
                        <a:buClrTx/>
                        <a:buSzTx/>
                        <a:buFont typeface="Arial" panose="020B0604020202020204" pitchFamily="34" charset="0"/>
                        <a:buNone/>
                      </a:pPr>
                      <a:r>
                        <a:rPr lang="en-US" sz="800" b="0" u="none" strike="noStrike" kern="1200" cap="none" spc="0" normalizeH="0" baseline="0">
                          <a:ln>
                            <a:noFill/>
                          </a:ln>
                          <a:solidFill>
                            <a:srgbClr val="0078D4"/>
                          </a:solidFill>
                          <a:effectLst/>
                          <a:uLnTx/>
                          <a:uFillTx/>
                          <a:latin typeface="+mj-lt"/>
                          <a:ea typeface="+mn-ea"/>
                          <a:cs typeface="+mn-cs"/>
                        </a:rPr>
                        <a:t>Goals/Narrative</a:t>
                      </a:r>
                      <a:r>
                        <a:rPr kumimoji="0" lang="en-US" sz="800" b="0" u="none" strike="noStrike" kern="1200" cap="none" spc="0" normalizeH="0" baseline="0">
                          <a:ln>
                            <a:noFill/>
                          </a:ln>
                          <a:solidFill>
                            <a:srgbClr val="0078D4"/>
                          </a:solidFill>
                          <a:effectLst/>
                          <a:uLnTx/>
                          <a:uFillTx/>
                          <a:latin typeface="+mj-lt"/>
                          <a:ea typeface="+mn-ea"/>
                          <a:cs typeface="+mn-cs"/>
                        </a:rPr>
                        <a:t>:</a:t>
                      </a:r>
                      <a:endParaRPr kumimoji="0" lang="en-US"/>
                    </a:p>
                  </a:txBody>
                  <a:tcPr marL="0" marR="36576" marT="73152" marB="73152" anchor="ctr">
                    <a:lnL w="12700" cap="flat" cmpd="sng" algn="ctr">
                      <a:noFill/>
                      <a:prstDash val="solid"/>
                      <a:round/>
                      <a:headEnd type="none" w="med" len="med"/>
                      <a:tailEnd type="none" w="med" len="med"/>
                    </a:lnL>
                    <a:lnR w="12700">
                      <a:noFill/>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indent="-114300">
                        <a:buFont typeface="Arial" panose="020B0604020202020204" pitchFamily="34" charset="0"/>
                        <a:buChar char="•"/>
                      </a:pPr>
                      <a:r>
                        <a:rPr lang="en-US" sz="700" b="0" u="none" strike="noStrike" kern="1200" cap="none" spc="0" normalizeH="0" baseline="0" dirty="0">
                          <a:ln>
                            <a:noFill/>
                          </a:ln>
                          <a:solidFill>
                            <a:schemeClr val="tx1"/>
                          </a:solidFill>
                          <a:effectLst/>
                          <a:uLnTx/>
                          <a:uFillTx/>
                          <a:latin typeface="+mj-lt"/>
                          <a:ea typeface="+mn-ea"/>
                          <a:cs typeface="+mn-cs"/>
                        </a:rPr>
                        <a:t>Walk through AKS Main Architectures</a:t>
                      </a:r>
                    </a:p>
                    <a:p>
                      <a:pPr marL="114300" lvl="0" indent="-114300">
                        <a:buFont typeface="Arial" panose="020B0604020202020204" pitchFamily="34" charset="0"/>
                        <a:buChar char="•"/>
                      </a:pPr>
                      <a:r>
                        <a:rPr lang="en-US" sz="700" b="0" u="none" strike="noStrike" kern="1200" cap="none" spc="0" normalizeH="0" baseline="0" dirty="0">
                          <a:ln>
                            <a:noFill/>
                          </a:ln>
                          <a:solidFill>
                            <a:schemeClr val="tx1"/>
                          </a:solidFill>
                          <a:effectLst/>
                          <a:uLnTx/>
                          <a:uFillTx/>
                          <a:latin typeface="+mj-lt"/>
                          <a:ea typeface="+mn-ea"/>
                          <a:cs typeface="+mn-cs"/>
                        </a:rPr>
                        <a:t>Cover best practices</a:t>
                      </a: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312602">
                <a:tc>
                  <a:txBody>
                    <a:bodyPr/>
                    <a:lstStyle/>
                    <a:p>
                      <a:pPr marL="0" marR="0" lvl="0" indent="0" algn="l" defTabSz="914400" rtl="0" eaLnBrk="1" fontAlgn="base" latinLnBrk="0" hangingPunct="1">
                        <a:lnSpc>
                          <a:spcPct val="90000"/>
                        </a:lnSpc>
                        <a:spcBef>
                          <a:spcPts val="600"/>
                        </a:spcBef>
                        <a:spcAft>
                          <a:spcPts val="0"/>
                        </a:spcAft>
                        <a:buClrTx/>
                        <a:buSzTx/>
                        <a:buFont typeface="Arial" panose="020B0604020202020204" pitchFamily="34" charset="0"/>
                        <a:buNone/>
                        <a:tabLst/>
                        <a:defRPr/>
                      </a:pPr>
                      <a:r>
                        <a:rPr kumimoji="0" lang="en-US" sz="800" b="0" u="none" strike="noStrike" kern="1200" cap="none" spc="0" normalizeH="0" baseline="0">
                          <a:ln>
                            <a:noFill/>
                          </a:ln>
                          <a:solidFill>
                            <a:srgbClr val="0078D4"/>
                          </a:solidFill>
                          <a:effectLst/>
                          <a:uLnTx/>
                          <a:uFillTx/>
                          <a:latin typeface="+mj-lt"/>
                          <a:ea typeface="+mn-ea"/>
                          <a:cs typeface="+mn-cs"/>
                        </a:rPr>
                        <a:t>Announcements:</a:t>
                      </a:r>
                    </a:p>
                  </a:txBody>
                  <a:tcPr marL="0" marR="36576"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base" latinLnBrk="0" hangingPunct="1">
                        <a:lnSpc>
                          <a:spcPct val="90000"/>
                        </a:lnSpc>
                        <a:spcBef>
                          <a:spcPts val="600"/>
                        </a:spcBef>
                        <a:spcAft>
                          <a:spcPts val="0"/>
                        </a:spcAft>
                        <a:buClrTx/>
                        <a:buSzTx/>
                        <a:buFont typeface="Arial" panose="020B0604020202020204" pitchFamily="34" charset="0"/>
                        <a:buChar char="•"/>
                      </a:pPr>
                      <a:r>
                        <a:rPr lang="en-US" sz="700" b="0" u="none" strike="noStrike" kern="1200" cap="none" spc="0" normalizeH="0" baseline="0" dirty="0">
                          <a:ln>
                            <a:noFill/>
                          </a:ln>
                          <a:solidFill>
                            <a:schemeClr val="tx1"/>
                          </a:solidFill>
                          <a:effectLst/>
                          <a:uLnTx/>
                          <a:uFillTx/>
                          <a:latin typeface="+mj-lt"/>
                          <a:ea typeface="+mn-ea"/>
                          <a:cs typeface="+mn-cs"/>
                        </a:rPr>
                        <a:t>None</a:t>
                      </a:r>
                      <a:endParaRPr kumimoji="0" lang="en-US" sz="700" b="0" u="none" strike="noStrike" kern="1200" cap="none" spc="0" normalizeH="0" baseline="0" dirty="0">
                        <a:ln>
                          <a:noFill/>
                        </a:ln>
                        <a:solidFill>
                          <a:schemeClr val="tx1"/>
                        </a:solidFill>
                        <a:effectLst/>
                        <a:uLnTx/>
                        <a:uFillTx/>
                        <a:latin typeface="+mj-lt"/>
                        <a:ea typeface="+mn-ea"/>
                        <a:cs typeface="+mn-cs"/>
                      </a:endParaRPr>
                    </a:p>
                  </a:txBody>
                  <a:tcPr marL="73152" marR="73152"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26410857"/>
                  </a:ext>
                </a:extLst>
              </a:tr>
            </a:tbl>
          </a:graphicData>
        </a:graphic>
      </p:graphicFrame>
    </p:spTree>
    <p:extLst>
      <p:ext uri="{BB962C8B-B14F-4D97-AF65-F5344CB8AC3E}">
        <p14:creationId xmlns:p14="http://schemas.microsoft.com/office/powerpoint/2010/main" val="3878051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a:cs typeface="Segoe UI"/>
              </a:rPr>
              <a:t>Structured Monitoring Paradigm</a:t>
            </a:r>
            <a:endParaRPr lang="en-US"/>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8010" y="1717358"/>
            <a:ext cx="4256616" cy="430887"/>
          </a:xfrm>
        </p:spPr>
        <p:txBody>
          <a:bodyPr/>
          <a:lstStyle/>
          <a:p>
            <a:r>
              <a:rPr lang="en-US" b="0">
                <a:cs typeface="Segoe UI"/>
              </a:rPr>
              <a:t>Detect </a:t>
            </a:r>
            <a:endParaRPr lang="en-US" b="0"/>
          </a:p>
        </p:txBody>
      </p:sp>
      <p:sp>
        <p:nvSpPr>
          <p:cNvPr id="12" name="Text Placeholder 11">
            <a:extLst>
              <a:ext uri="{FF2B5EF4-FFF2-40B4-BE49-F238E27FC236}">
                <a16:creationId xmlns:a16="http://schemas.microsoft.com/office/drawing/2014/main" id="{3080DA2C-210D-4425-AD02-4BE53C4F28FA}"/>
              </a:ext>
            </a:extLst>
          </p:cNvPr>
          <p:cNvSpPr>
            <a:spLocks noGrp="1"/>
          </p:cNvSpPr>
          <p:nvPr>
            <p:ph type="body" sz="quarter" idx="17"/>
          </p:nvPr>
        </p:nvSpPr>
        <p:spPr>
          <a:xfrm>
            <a:off x="5097763" y="1717358"/>
            <a:ext cx="2415117" cy="430887"/>
          </a:xfrm>
        </p:spPr>
        <p:txBody>
          <a:bodyPr/>
          <a:lstStyle/>
          <a:p>
            <a:r>
              <a:rPr lang="en-US" b="0">
                <a:cs typeface="Segoe UI"/>
              </a:rPr>
              <a:t>Diagnose </a:t>
            </a:r>
            <a:endParaRPr lang="en-US" b="0"/>
          </a:p>
        </p:txBody>
      </p:sp>
      <p:sp>
        <p:nvSpPr>
          <p:cNvPr id="13" name="Text Placeholder 11">
            <a:extLst>
              <a:ext uri="{FF2B5EF4-FFF2-40B4-BE49-F238E27FC236}">
                <a16:creationId xmlns:a16="http://schemas.microsoft.com/office/drawing/2014/main" id="{342460BC-144F-F3A0-1C07-7B9826D89354}"/>
              </a:ext>
            </a:extLst>
          </p:cNvPr>
          <p:cNvSpPr txBox="1">
            <a:spLocks/>
          </p:cNvSpPr>
          <p:nvPr/>
        </p:nvSpPr>
        <p:spPr>
          <a:xfrm>
            <a:off x="9417812" y="1683764"/>
            <a:ext cx="2415117"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b="1" kern="1200" spc="0" baseline="0">
                <a:solidFill>
                  <a:schemeClr val="tx2"/>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78D4"/>
                </a:solidFill>
                <a:effectLst/>
                <a:uLnTx/>
                <a:uFillTx/>
                <a:latin typeface="Segoe Sans Text Semibold"/>
                <a:ea typeface="+mn-ea"/>
                <a:cs typeface="Segoe UI" panose="020B0502040204020203" pitchFamily="34" charset="0"/>
              </a:rPr>
              <a:t>Remediate</a:t>
            </a:r>
          </a:p>
        </p:txBody>
      </p:sp>
      <p:sp>
        <p:nvSpPr>
          <p:cNvPr id="20" name="Arrow: Right 19">
            <a:extLst>
              <a:ext uri="{FF2B5EF4-FFF2-40B4-BE49-F238E27FC236}">
                <a16:creationId xmlns:a16="http://schemas.microsoft.com/office/drawing/2014/main" id="{C9F674BA-6B09-0193-0434-121159B87E3B}"/>
              </a:ext>
            </a:extLst>
          </p:cNvPr>
          <p:cNvSpPr/>
          <p:nvPr/>
        </p:nvSpPr>
        <p:spPr bwMode="auto">
          <a:xfrm>
            <a:off x="2623671" y="1719834"/>
            <a:ext cx="1804893"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1" name="Arrow: Right 20">
            <a:extLst>
              <a:ext uri="{FF2B5EF4-FFF2-40B4-BE49-F238E27FC236}">
                <a16:creationId xmlns:a16="http://schemas.microsoft.com/office/drawing/2014/main" id="{39CC24C9-9539-52F7-2FAA-D3AFD56B9F9B}"/>
              </a:ext>
            </a:extLst>
          </p:cNvPr>
          <p:cNvSpPr/>
          <p:nvPr/>
        </p:nvSpPr>
        <p:spPr bwMode="auto">
          <a:xfrm>
            <a:off x="7462277" y="1717358"/>
            <a:ext cx="1717582"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7" name="Picture 6" descr="A person looking at multiple screens&#10;&#10;Description automatically generated">
            <a:extLst>
              <a:ext uri="{FF2B5EF4-FFF2-40B4-BE49-F238E27FC236}">
                <a16:creationId xmlns:a16="http://schemas.microsoft.com/office/drawing/2014/main" id="{3C47A2E1-3E0D-F723-EC5D-4DCB63A427B7}"/>
              </a:ext>
            </a:extLst>
          </p:cNvPr>
          <p:cNvPicPr>
            <a:picLocks noChangeAspect="1"/>
          </p:cNvPicPr>
          <p:nvPr/>
        </p:nvPicPr>
        <p:blipFill>
          <a:blip r:embed="rId4"/>
          <a:stretch>
            <a:fillRect/>
          </a:stretch>
        </p:blipFill>
        <p:spPr>
          <a:xfrm>
            <a:off x="111623" y="2722901"/>
            <a:ext cx="3475843" cy="34758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descr="A person sitting at a desk with multiple screens&#10;&#10;Description automatically generated">
            <a:extLst>
              <a:ext uri="{FF2B5EF4-FFF2-40B4-BE49-F238E27FC236}">
                <a16:creationId xmlns:a16="http://schemas.microsoft.com/office/drawing/2014/main" id="{0A396959-EA76-2B8D-7083-5985C1157A71}"/>
              </a:ext>
            </a:extLst>
          </p:cNvPr>
          <p:cNvPicPr>
            <a:picLocks noChangeAspect="1"/>
          </p:cNvPicPr>
          <p:nvPr/>
        </p:nvPicPr>
        <p:blipFill>
          <a:blip r:embed="rId5"/>
          <a:stretch>
            <a:fillRect/>
          </a:stretch>
        </p:blipFill>
        <p:spPr>
          <a:xfrm>
            <a:off x="4341042" y="2641018"/>
            <a:ext cx="3509915" cy="350991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1" name="Picture 10" descr="A person sitting at a desk with multiple computer screens&#10;&#10;Description automatically generated">
            <a:extLst>
              <a:ext uri="{FF2B5EF4-FFF2-40B4-BE49-F238E27FC236}">
                <a16:creationId xmlns:a16="http://schemas.microsoft.com/office/drawing/2014/main" id="{21D298EB-057B-7FCA-7E68-9213E67B3EB7}"/>
              </a:ext>
            </a:extLst>
          </p:cNvPr>
          <p:cNvPicPr>
            <a:picLocks noChangeAspect="1"/>
          </p:cNvPicPr>
          <p:nvPr/>
        </p:nvPicPr>
        <p:blipFill>
          <a:blip r:embed="rId6"/>
          <a:stretch>
            <a:fillRect/>
          </a:stretch>
        </p:blipFill>
        <p:spPr>
          <a:xfrm>
            <a:off x="8535863" y="2688831"/>
            <a:ext cx="3544514" cy="35445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748636581"/>
      </p:ext>
    </p:extLst>
  </p:cSld>
  <p:clrMapOvr>
    <a:masterClrMapping/>
  </p:clrMapOvr>
  <p:transition advTm="42441">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8">
            <a:extLst>
              <a:ext uri="{FF2B5EF4-FFF2-40B4-BE49-F238E27FC236}">
                <a16:creationId xmlns:a16="http://schemas.microsoft.com/office/drawing/2014/main" id="{DD19DFB1-CC12-1D9D-9616-F0A7DF53589E}"/>
              </a:ext>
            </a:extLst>
          </p:cNvPr>
          <p:cNvSpPr txBox="1">
            <a:spLocks/>
          </p:cNvSpPr>
          <p:nvPr/>
        </p:nvSpPr>
        <p:spPr>
          <a:xfrm>
            <a:off x="585216" y="4800600"/>
            <a:ext cx="1828800" cy="276999"/>
          </a:xfrm>
          <a:prstGeom prst="rect">
            <a:avLst/>
          </a:prstGeom>
        </p:spPr>
        <p:txBody>
          <a:bodyPr>
            <a:normAutofit fontScale="5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effectLst/>
                <a:uLnTx/>
                <a:uFillTx/>
                <a:latin typeface="Segoe UI"/>
                <a:ea typeface="+mn-ea"/>
                <a:cs typeface="Segoe UI" panose="020B0502040204020203" pitchFamily="34" charset="0"/>
              </a:rPr>
              <a:t>Metrics</a:t>
            </a:r>
          </a:p>
        </p:txBody>
      </p:sp>
      <p:pic>
        <p:nvPicPr>
          <p:cNvPr id="33" name="Picture Placeholder 19" descr="Graphical user interface, table&#10;&#10;Description automatically generated">
            <a:extLst>
              <a:ext uri="{FF2B5EF4-FFF2-40B4-BE49-F238E27FC236}">
                <a16:creationId xmlns:a16="http://schemas.microsoft.com/office/drawing/2014/main" id="{15D098C5-3A83-20B2-DFC7-2E7AE742DE4F}"/>
              </a:ext>
            </a:extLst>
          </p:cNvPr>
          <p:cNvPicPr>
            <a:picLocks noChangeAspect="1"/>
          </p:cNvPicPr>
          <p:nvPr/>
        </p:nvPicPr>
        <p:blipFill>
          <a:blip r:embed="rId3">
            <a:extLst>
              <a:ext uri="{28A0092B-C50C-407E-A947-70E740481C1C}">
                <a14:useLocalDpi xmlns:a14="http://schemas.microsoft.com/office/drawing/2010/main" val="0"/>
              </a:ext>
            </a:extLst>
          </a:blip>
          <a:srcRect l="21712" r="21712"/>
          <a:stretch>
            <a:fillRect/>
          </a:stretch>
        </p:blipFill>
        <p:spPr>
          <a:xfrm>
            <a:off x="0" y="2286000"/>
            <a:ext cx="2999232" cy="2286000"/>
          </a:xfrm>
          <a:prstGeom prst="rect">
            <a:avLst/>
          </a:prstGeom>
          <a:ln>
            <a:solidFill>
              <a:schemeClr val="bg1">
                <a:lumMod val="85000"/>
              </a:schemeClr>
            </a:solidFill>
          </a:ln>
        </p:spPr>
      </p:pic>
      <p:sp>
        <p:nvSpPr>
          <p:cNvPr id="34" name="Text Placeholder 10">
            <a:extLst>
              <a:ext uri="{FF2B5EF4-FFF2-40B4-BE49-F238E27FC236}">
                <a16:creationId xmlns:a16="http://schemas.microsoft.com/office/drawing/2014/main" id="{8C192CB9-DE1E-551F-4B3A-AD9A8C920A0B}"/>
              </a:ext>
            </a:extLst>
          </p:cNvPr>
          <p:cNvSpPr txBox="1">
            <a:spLocks/>
          </p:cNvSpPr>
          <p:nvPr/>
        </p:nvSpPr>
        <p:spPr>
          <a:xfrm>
            <a:off x="3649472" y="4799409"/>
            <a:ext cx="1828800" cy="276999"/>
          </a:xfrm>
          <a:prstGeom prst="rect">
            <a:avLst/>
          </a:prstGeom>
        </p:spPr>
        <p:txBody>
          <a:bodyPr>
            <a:normAutofit fontScale="5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a:ln>
                  <a:noFill/>
                </a:ln>
                <a:effectLst/>
                <a:uLnTx/>
                <a:uFillTx/>
                <a:latin typeface="Segoe UI"/>
                <a:ea typeface="+mn-ea"/>
                <a:cs typeface="Segoe UI" panose="020B0502040204020203" pitchFamily="34" charset="0"/>
              </a:rPr>
              <a:t>Logs</a:t>
            </a:r>
          </a:p>
        </p:txBody>
      </p:sp>
      <p:pic>
        <p:nvPicPr>
          <p:cNvPr id="35" name="Picture Placeholder 17" descr="Graphical user interface, application, table&#10;&#10;Description automatically generated">
            <a:extLst>
              <a:ext uri="{FF2B5EF4-FFF2-40B4-BE49-F238E27FC236}">
                <a16:creationId xmlns:a16="http://schemas.microsoft.com/office/drawing/2014/main" id="{2A04D6B7-A6E2-1B7F-F004-CB306C4A1FC7}"/>
              </a:ext>
            </a:extLst>
          </p:cNvPr>
          <p:cNvPicPr>
            <a:picLocks noChangeAspect="1"/>
          </p:cNvPicPr>
          <p:nvPr/>
        </p:nvPicPr>
        <p:blipFill>
          <a:blip r:embed="rId4">
            <a:extLst>
              <a:ext uri="{28A0092B-C50C-407E-A947-70E740481C1C}">
                <a14:useLocalDpi xmlns:a14="http://schemas.microsoft.com/office/drawing/2010/main" val="0"/>
              </a:ext>
            </a:extLst>
          </a:blip>
          <a:srcRect l="21445" r="21445"/>
          <a:stretch>
            <a:fillRect/>
          </a:stretch>
        </p:blipFill>
        <p:spPr>
          <a:xfrm>
            <a:off x="3064256" y="2286000"/>
            <a:ext cx="2999232" cy="2286000"/>
          </a:xfrm>
          <a:prstGeom prst="rect">
            <a:avLst/>
          </a:prstGeom>
          <a:ln>
            <a:solidFill>
              <a:schemeClr val="bg1">
                <a:lumMod val="85000"/>
              </a:schemeClr>
            </a:solidFill>
          </a:ln>
        </p:spPr>
      </p:pic>
      <p:sp>
        <p:nvSpPr>
          <p:cNvPr id="36" name="Text Placeholder 6">
            <a:extLst>
              <a:ext uri="{FF2B5EF4-FFF2-40B4-BE49-F238E27FC236}">
                <a16:creationId xmlns:a16="http://schemas.microsoft.com/office/drawing/2014/main" id="{CD656EDB-0E96-F0DD-7601-E2E045CAC13D}"/>
              </a:ext>
            </a:extLst>
          </p:cNvPr>
          <p:cNvSpPr txBox="1">
            <a:spLocks/>
          </p:cNvSpPr>
          <p:nvPr/>
        </p:nvSpPr>
        <p:spPr>
          <a:xfrm>
            <a:off x="6713728" y="4799410"/>
            <a:ext cx="1828800" cy="276999"/>
          </a:xfrm>
          <a:prstGeom prst="rect">
            <a:avLst/>
          </a:prstGeom>
        </p:spPr>
        <p:txBody>
          <a:bodyPr>
            <a:normAutofit fontScale="5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a:ln>
                  <a:noFill/>
                </a:ln>
                <a:effectLst/>
                <a:uLnTx/>
                <a:uFillTx/>
                <a:latin typeface="Segoe UI"/>
                <a:ea typeface="+mn-ea"/>
                <a:cs typeface="Segoe UI" panose="020B0502040204020203" pitchFamily="34" charset="0"/>
              </a:rPr>
              <a:t>Alerts</a:t>
            </a:r>
          </a:p>
        </p:txBody>
      </p:sp>
      <p:pic>
        <p:nvPicPr>
          <p:cNvPr id="37" name="Picture Placeholder 21" descr="Graphical user interface, application&#10;&#10;Description automatically generated">
            <a:extLst>
              <a:ext uri="{FF2B5EF4-FFF2-40B4-BE49-F238E27FC236}">
                <a16:creationId xmlns:a16="http://schemas.microsoft.com/office/drawing/2014/main" id="{A08A7CF4-AF39-B27C-235D-899E3E331377}"/>
              </a:ext>
            </a:extLst>
          </p:cNvPr>
          <p:cNvPicPr>
            <a:picLocks noChangeAspect="1"/>
          </p:cNvPicPr>
          <p:nvPr/>
        </p:nvPicPr>
        <p:blipFill>
          <a:blip r:embed="rId5">
            <a:extLst>
              <a:ext uri="{28A0092B-C50C-407E-A947-70E740481C1C}">
                <a14:useLocalDpi xmlns:a14="http://schemas.microsoft.com/office/drawing/2010/main" val="0"/>
              </a:ext>
            </a:extLst>
          </a:blip>
          <a:srcRect l="9688" r="9688"/>
          <a:stretch>
            <a:fillRect/>
          </a:stretch>
        </p:blipFill>
        <p:spPr>
          <a:xfrm>
            <a:off x="6128512" y="2286000"/>
            <a:ext cx="2999232" cy="2286000"/>
          </a:xfrm>
          <a:prstGeom prst="rect">
            <a:avLst/>
          </a:prstGeom>
          <a:ln>
            <a:solidFill>
              <a:schemeClr val="bg1">
                <a:lumMod val="85000"/>
              </a:schemeClr>
            </a:solidFill>
          </a:ln>
        </p:spPr>
      </p:pic>
      <p:sp>
        <p:nvSpPr>
          <p:cNvPr id="41" name="Text Placeholder 7">
            <a:extLst>
              <a:ext uri="{FF2B5EF4-FFF2-40B4-BE49-F238E27FC236}">
                <a16:creationId xmlns:a16="http://schemas.microsoft.com/office/drawing/2014/main" id="{24410535-15F5-BB53-450E-63FE9F8F0ED1}"/>
              </a:ext>
            </a:extLst>
          </p:cNvPr>
          <p:cNvSpPr txBox="1">
            <a:spLocks/>
          </p:cNvSpPr>
          <p:nvPr/>
        </p:nvSpPr>
        <p:spPr>
          <a:xfrm>
            <a:off x="9777984" y="4799409"/>
            <a:ext cx="1828800" cy="276999"/>
          </a:xfrm>
          <a:prstGeom prst="rect">
            <a:avLst/>
          </a:prstGeom>
        </p:spPr>
        <p:txBody>
          <a:bodyPr>
            <a:normAutofit fontScale="5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effectLst/>
                <a:uLnTx/>
                <a:uFillTx/>
                <a:latin typeface="Segoe UI"/>
                <a:ea typeface="+mn-ea"/>
                <a:cs typeface="Segoe UI" panose="020B0502040204020203" pitchFamily="34" charset="0"/>
              </a:rPr>
              <a:t>Traces</a:t>
            </a:r>
          </a:p>
        </p:txBody>
      </p:sp>
      <p:pic>
        <p:nvPicPr>
          <p:cNvPr id="42" name="Picture Placeholder 23" descr="Diagram&#10;&#10;Description automatically generated">
            <a:extLst>
              <a:ext uri="{FF2B5EF4-FFF2-40B4-BE49-F238E27FC236}">
                <a16:creationId xmlns:a16="http://schemas.microsoft.com/office/drawing/2014/main" id="{C6BB9E07-4169-51B1-BBBC-0C83108B4493}"/>
              </a:ext>
            </a:extLst>
          </p:cNvPr>
          <p:cNvPicPr>
            <a:picLocks noChangeAspect="1"/>
          </p:cNvPicPr>
          <p:nvPr/>
        </p:nvPicPr>
        <p:blipFill>
          <a:blip r:embed="rId6">
            <a:extLst>
              <a:ext uri="{28A0092B-C50C-407E-A947-70E740481C1C}">
                <a14:useLocalDpi xmlns:a14="http://schemas.microsoft.com/office/drawing/2010/main" val="0"/>
              </a:ext>
            </a:extLst>
          </a:blip>
          <a:srcRect l="18573" r="18573"/>
          <a:stretch>
            <a:fillRect/>
          </a:stretch>
        </p:blipFill>
        <p:spPr>
          <a:xfrm>
            <a:off x="9192768" y="2286000"/>
            <a:ext cx="2999232" cy="2286000"/>
          </a:xfrm>
          <a:prstGeom prst="rect">
            <a:avLst/>
          </a:prstGeom>
          <a:ln>
            <a:solidFill>
              <a:schemeClr val="bg1">
                <a:lumMod val="85000"/>
              </a:schemeClr>
            </a:solidFill>
          </a:ln>
        </p:spPr>
      </p:pic>
      <p:sp>
        <p:nvSpPr>
          <p:cNvPr id="44" name="Text Placeholder 8">
            <a:extLst>
              <a:ext uri="{FF2B5EF4-FFF2-40B4-BE49-F238E27FC236}">
                <a16:creationId xmlns:a16="http://schemas.microsoft.com/office/drawing/2014/main" id="{C39DD2F2-287D-0AC6-4016-AD592E2284A0}"/>
              </a:ext>
            </a:extLst>
          </p:cNvPr>
          <p:cNvSpPr txBox="1">
            <a:spLocks/>
          </p:cNvSpPr>
          <p:nvPr/>
        </p:nvSpPr>
        <p:spPr>
          <a:xfrm>
            <a:off x="604838" y="5234007"/>
            <a:ext cx="1828800"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BFBFBF"/>
                </a:solidFill>
                <a:effectLst/>
                <a:uLnTx/>
                <a:uFillTx/>
                <a:latin typeface="Segoe UI"/>
                <a:ea typeface="+mn-ea"/>
                <a:cs typeface="Segoe UI" panose="020B0502040204020203" pitchFamily="34" charset="0"/>
              </a:rPr>
              <a:t>Prometheus</a:t>
            </a:r>
          </a:p>
        </p:txBody>
      </p:sp>
      <p:sp>
        <p:nvSpPr>
          <p:cNvPr id="46" name="Text Placeholder 8">
            <a:extLst>
              <a:ext uri="{FF2B5EF4-FFF2-40B4-BE49-F238E27FC236}">
                <a16:creationId xmlns:a16="http://schemas.microsoft.com/office/drawing/2014/main" id="{36605861-18FA-F75B-5977-27A4DCC7F1FA}"/>
              </a:ext>
            </a:extLst>
          </p:cNvPr>
          <p:cNvSpPr txBox="1">
            <a:spLocks/>
          </p:cNvSpPr>
          <p:nvPr/>
        </p:nvSpPr>
        <p:spPr>
          <a:xfrm>
            <a:off x="3714622" y="5227724"/>
            <a:ext cx="1828800"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BFBFBF"/>
                </a:solidFill>
                <a:effectLst/>
                <a:uLnTx/>
                <a:uFillTx/>
                <a:latin typeface="Segoe UI"/>
                <a:ea typeface="+mn-ea"/>
                <a:cs typeface="Segoe UI" panose="020B0502040204020203" pitchFamily="34" charset="0"/>
              </a:rPr>
              <a:t>Container Insights</a:t>
            </a:r>
          </a:p>
        </p:txBody>
      </p:sp>
      <p:sp>
        <p:nvSpPr>
          <p:cNvPr id="47" name="Text Placeholder 8">
            <a:extLst>
              <a:ext uri="{FF2B5EF4-FFF2-40B4-BE49-F238E27FC236}">
                <a16:creationId xmlns:a16="http://schemas.microsoft.com/office/drawing/2014/main" id="{52ACB158-A56A-A983-1EFB-970A72957FFB}"/>
              </a:ext>
            </a:extLst>
          </p:cNvPr>
          <p:cNvSpPr txBox="1">
            <a:spLocks/>
          </p:cNvSpPr>
          <p:nvPr/>
        </p:nvSpPr>
        <p:spPr>
          <a:xfrm>
            <a:off x="6318422" y="5180708"/>
            <a:ext cx="2809322"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i="0" u="none" strike="noStrike" kern="1200" cap="none" spc="0" normalizeH="0" baseline="0" noProof="0">
                <a:ln>
                  <a:noFill/>
                </a:ln>
                <a:solidFill>
                  <a:srgbClr val="BFBFBF"/>
                </a:solidFill>
                <a:effectLst/>
                <a:uLnTx/>
                <a:uFillTx/>
                <a:latin typeface="Segoe UI"/>
                <a:ea typeface="+mn-ea"/>
                <a:cs typeface="Segoe UI" panose="020B0502040204020203" pitchFamily="34" charset="0"/>
              </a:rPr>
              <a:t>Azure Alerts (Logs)</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BFBFBF"/>
                </a:solidFill>
                <a:effectLst/>
                <a:uLnTx/>
                <a:uFillTx/>
                <a:latin typeface="Segoe UI"/>
                <a:ea typeface="+mn-ea"/>
                <a:cs typeface="Segoe UI" panose="020B0502040204020203" pitchFamily="34" charset="0"/>
              </a:rPr>
              <a:t>Prometheus Alerts (metrics)</a:t>
            </a:r>
          </a:p>
        </p:txBody>
      </p:sp>
      <p:sp>
        <p:nvSpPr>
          <p:cNvPr id="48" name="Text Placeholder 8">
            <a:extLst>
              <a:ext uri="{FF2B5EF4-FFF2-40B4-BE49-F238E27FC236}">
                <a16:creationId xmlns:a16="http://schemas.microsoft.com/office/drawing/2014/main" id="{2168C613-76DB-4017-AF51-54A473BA2A23}"/>
              </a:ext>
            </a:extLst>
          </p:cNvPr>
          <p:cNvSpPr txBox="1">
            <a:spLocks/>
          </p:cNvSpPr>
          <p:nvPr/>
        </p:nvSpPr>
        <p:spPr>
          <a:xfrm>
            <a:off x="9287723" y="5180707"/>
            <a:ext cx="2809322"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BFBFBF"/>
                </a:solidFill>
                <a:effectLst/>
                <a:uLnTx/>
                <a:uFillTx/>
                <a:latin typeface="Segoe UI"/>
                <a:ea typeface="+mn-ea"/>
                <a:cs typeface="Segoe UI" panose="020B0502040204020203" pitchFamily="34" charset="0"/>
              </a:rPr>
              <a:t>App Insights</a:t>
            </a:r>
          </a:p>
        </p:txBody>
      </p:sp>
      <p:sp>
        <p:nvSpPr>
          <p:cNvPr id="5" name="Title 16">
            <a:extLst>
              <a:ext uri="{FF2B5EF4-FFF2-40B4-BE49-F238E27FC236}">
                <a16:creationId xmlns:a16="http://schemas.microsoft.com/office/drawing/2014/main" id="{792869F1-EDC2-E36C-4850-5C455E30BD34}"/>
              </a:ext>
            </a:extLst>
          </p:cNvPr>
          <p:cNvSpPr txBox="1">
            <a:spLocks/>
          </p:cNvSpPr>
          <p:nvPr/>
        </p:nvSpPr>
        <p:spPr>
          <a:xfrm>
            <a:off x="403057" y="757989"/>
            <a:ext cx="10638241"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goe Sans Text Semibold"/>
                <a:ea typeface="+mn-ea"/>
                <a:cs typeface="Segoe UI" pitchFamily="34" charset="0"/>
              </a:rPr>
              <a:t>The Four Pillars of Observability</a:t>
            </a:r>
          </a:p>
        </p:txBody>
      </p:sp>
    </p:spTree>
    <p:extLst>
      <p:ext uri="{BB962C8B-B14F-4D97-AF65-F5344CB8AC3E}">
        <p14:creationId xmlns:p14="http://schemas.microsoft.com/office/powerpoint/2010/main" val="26036247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descr="Dark Pattern: Grid">
            <a:extLst>
              <a:ext uri="{FF2B5EF4-FFF2-40B4-BE49-F238E27FC236}">
                <a16:creationId xmlns:a16="http://schemas.microsoft.com/office/drawing/2014/main" id="{28BDBE7B-336C-AF53-4DEC-6308B2AAC88C}"/>
              </a:ext>
            </a:extLst>
          </p:cNvPr>
          <p:cNvSpPr/>
          <p:nvPr/>
        </p:nvSpPr>
        <p:spPr bwMode="auto">
          <a:xfrm>
            <a:off x="0" y="1"/>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itle 5" hidden="1">
            <a:extLst>
              <a:ext uri="{FF2B5EF4-FFF2-40B4-BE49-F238E27FC236}">
                <a16:creationId xmlns:a16="http://schemas.microsoft.com/office/drawing/2014/main" id="{62080760-3AF7-ED55-5A16-CD84B9C81A70}"/>
              </a:ext>
            </a:extLst>
          </p:cNvPr>
          <p:cNvSpPr>
            <a:spLocks noGrp="1"/>
          </p:cNvSpPr>
          <p:nvPr>
            <p:ph type="title" idx="4294967295"/>
          </p:nvPr>
        </p:nvSpPr>
        <p:spPr>
          <a:xfrm>
            <a:off x="1174750" y="-606425"/>
            <a:ext cx="11017250" cy="554037"/>
          </a:xfrm>
        </p:spPr>
        <p:txBody>
          <a:bodyPr/>
          <a:lstStyle/>
          <a:p>
            <a:r>
              <a:rPr lang="en-US"/>
              <a:t>16x9 Dark: Announcement</a:t>
            </a:r>
          </a:p>
        </p:txBody>
      </p:sp>
      <p:sp>
        <p:nvSpPr>
          <p:cNvPr id="3" name="Rectangle: Top Corners Rounded 14" descr="Dark layer front">
            <a:extLst>
              <a:ext uri="{FF2B5EF4-FFF2-40B4-BE49-F238E27FC236}">
                <a16:creationId xmlns:a16="http://schemas.microsoft.com/office/drawing/2014/main" id="{2989AB48-71F9-C143-832F-1C1AEAA427DE}"/>
              </a:ext>
            </a:extLst>
          </p:cNvPr>
          <p:cNvSpPr/>
          <p:nvPr/>
        </p:nvSpPr>
        <p:spPr bwMode="auto">
          <a:xfrm>
            <a:off x="0"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7" name="Rounded Rectangle 18" descr="Announcing&#10;">
            <a:extLst>
              <a:ext uri="{FF2B5EF4-FFF2-40B4-BE49-F238E27FC236}">
                <a16:creationId xmlns:a16="http://schemas.microsoft.com/office/drawing/2014/main" id="{98875FA8-92C9-0DBF-E2AA-E20565D165F1}"/>
              </a:ext>
            </a:extLst>
          </p:cNvPr>
          <p:cNvSpPr/>
          <p:nvPr/>
        </p:nvSpPr>
        <p:spPr bwMode="auto">
          <a:xfrm>
            <a:off x="4230115" y="348818"/>
            <a:ext cx="3728720" cy="696795"/>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13" rtl="0" eaLnBrk="1" fontAlgn="base" latinLnBrk="0" hangingPunct="1">
              <a:lnSpc>
                <a:spcPct val="100000"/>
              </a:lnSpc>
              <a:spcBef>
                <a:spcPct val="0"/>
              </a:spcBef>
              <a:spcAft>
                <a:spcPct val="0"/>
              </a:spcAft>
              <a:buClrTx/>
              <a:buSzTx/>
              <a:buFontTx/>
              <a:buNone/>
              <a:tabLst/>
              <a:defRPr/>
            </a:pPr>
            <a:r>
              <a:rPr kumimoji="0" lang="en-US" altLang="zh-TW" sz="28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Generally Available</a:t>
            </a:r>
            <a:endParaRPr kumimoji="0" lang="en-CA" sz="28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endParaRPr>
          </a:p>
        </p:txBody>
      </p:sp>
      <p:sp>
        <p:nvSpPr>
          <p:cNvPr id="8" name="Title 1">
            <a:extLst>
              <a:ext uri="{FF2B5EF4-FFF2-40B4-BE49-F238E27FC236}">
                <a16:creationId xmlns:a16="http://schemas.microsoft.com/office/drawing/2014/main" id="{29B9B070-FD1D-EA26-4119-D245B84A19C8}"/>
              </a:ext>
            </a:extLst>
          </p:cNvPr>
          <p:cNvSpPr txBox="1">
            <a:spLocks/>
          </p:cNvSpPr>
          <p:nvPr/>
        </p:nvSpPr>
        <p:spPr>
          <a:xfrm>
            <a:off x="338739" y="1227817"/>
            <a:ext cx="4964127" cy="1446550"/>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1200"/>
              </a:spcBef>
              <a:spcAft>
                <a:spcPts val="0"/>
              </a:spcAft>
              <a:buClrTx/>
              <a:buSzTx/>
              <a:buFontTx/>
              <a:buNone/>
              <a:tabLst/>
              <a:defRPr sz="3600" b="0" cap="none" spc="0" baseline="0">
                <a:ln w="3175">
                  <a:noFill/>
                </a:ln>
                <a:solidFill>
                  <a:srgbClr val="49C5B1"/>
                </a:solidFill>
                <a:effectLst/>
                <a:latin typeface="+mj-lt"/>
                <a:cs typeface="Segoe UI" pitchFamily="34" charset="0"/>
              </a:defRPr>
            </a:lvl1pPr>
          </a:lstStyle>
          <a:p>
            <a:pPr marL="0" marR="0" lvl="0" indent="0" algn="ctr" defTabSz="914446" rtl="0" eaLnBrk="1" fontAlgn="auto" latinLnBrk="0" hangingPunct="1">
              <a:lnSpc>
                <a:spcPct val="100000"/>
              </a:lnSpc>
              <a:spcBef>
                <a:spcPts val="1200"/>
              </a:spcBef>
              <a:spcAft>
                <a:spcPts val="0"/>
              </a:spcAft>
              <a:buClrTx/>
              <a:buSzTx/>
              <a:buFontTx/>
              <a:buNone/>
              <a:tabLst/>
              <a:defRPr/>
            </a:pPr>
            <a:r>
              <a:rPr kumimoji="0" lang="en-US" sz="32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rPr>
              <a:t>Azure Monitor managed service for Prometheus</a:t>
            </a:r>
          </a:p>
        </p:txBody>
      </p:sp>
      <p:sp>
        <p:nvSpPr>
          <p:cNvPr id="7" name="TextBox 6">
            <a:extLst>
              <a:ext uri="{FF2B5EF4-FFF2-40B4-BE49-F238E27FC236}">
                <a16:creationId xmlns:a16="http://schemas.microsoft.com/office/drawing/2014/main" id="{052888FA-AD7A-64A0-80A1-710AD60EF2BD}"/>
              </a:ext>
            </a:extLst>
          </p:cNvPr>
          <p:cNvSpPr txBox="1"/>
          <p:nvPr/>
        </p:nvSpPr>
        <p:spPr>
          <a:xfrm>
            <a:off x="338739" y="3179617"/>
            <a:ext cx="4964127" cy="1938992"/>
          </a:xfrm>
          <a:prstGeom prst="rect">
            <a:avLst/>
          </a:prstGeom>
          <a:noFill/>
        </p:spPr>
        <p:txBody>
          <a:bodyPr wrap="square" lIns="0" tIns="0" rIns="0" bIns="0" rtlCol="0" anchor="t">
            <a:spAutoFit/>
          </a:bodyPr>
          <a:lstStyle>
            <a:defPPr>
              <a:defRPr lang="en-US"/>
            </a:defPPr>
            <a:lvl1pPr algn="ctr">
              <a:spcBef>
                <a:spcPts val="1200"/>
              </a:spcBef>
              <a:defRPr sz="1600" kern="0">
                <a:gradFill>
                  <a:gsLst>
                    <a:gs pos="2874">
                      <a:srgbClr val="FFFFFF"/>
                    </a:gs>
                    <a:gs pos="17978">
                      <a:srgbClr val="FFFFFF"/>
                    </a:gs>
                  </a:gsLst>
                  <a:lin ang="2700000" scaled="0"/>
                </a:gradFill>
                <a:cs typeface="Segoe UI" pitchFamily="34" charset="0"/>
              </a:defRPr>
            </a:lvl1pPr>
          </a:lstStyle>
          <a:p>
            <a:pPr marL="0" marR="0" lvl="0" indent="0" algn="ctr" defTabSz="914413" rtl="0" eaLnBrk="1" fontAlgn="auto" latinLnBrk="0" hangingPunct="1">
              <a:lnSpc>
                <a:spcPct val="100000"/>
              </a:lnSpc>
              <a:spcBef>
                <a:spcPts val="1200"/>
              </a:spcBef>
              <a:spcAft>
                <a:spcPts val="0"/>
              </a:spcAft>
              <a:buClrTx/>
              <a:buSzTx/>
              <a:buFontTx/>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itchFamily="34" charset="0"/>
              </a:rPr>
              <a:t>Collect and analyze metrics at scale with HA ingestion and query endpoints</a:t>
            </a:r>
          </a:p>
          <a:p>
            <a:pPr marL="0" marR="0" lvl="0" indent="0" algn="ctr" defTabSz="914413" rtl="0" eaLnBrk="1" fontAlgn="auto" latinLnBrk="0" hangingPunct="1">
              <a:lnSpc>
                <a:spcPct val="100000"/>
              </a:lnSpc>
              <a:spcBef>
                <a:spcPts val="1200"/>
              </a:spcBef>
              <a:spcAft>
                <a:spcPts val="0"/>
              </a:spcAft>
              <a:buClrTx/>
              <a:buSzTx/>
              <a:buFontTx/>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itchFamily="34" charset="0"/>
              </a:rPr>
              <a:t>Integration with AKS and Azure Arc-connected Kubernetes clusters</a:t>
            </a:r>
          </a:p>
          <a:p>
            <a:pPr marL="0" marR="0" lvl="0" indent="0" algn="ctr" defTabSz="914413" rtl="0" eaLnBrk="1" fontAlgn="auto" latinLnBrk="0" hangingPunct="1">
              <a:lnSpc>
                <a:spcPct val="100000"/>
              </a:lnSpc>
              <a:spcBef>
                <a:spcPts val="1200"/>
              </a:spcBef>
              <a:spcAft>
                <a:spcPts val="0"/>
              </a:spcAft>
              <a:buClrTx/>
              <a:buSzTx/>
              <a:buFontTx/>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itchFamily="34" charset="0"/>
              </a:rPr>
              <a:t>18 months of data retention at no extra cost</a:t>
            </a:r>
          </a:p>
          <a:p>
            <a:pPr marL="0" marR="0" lvl="0" indent="0" algn="ctr" defTabSz="914413" rtl="0" eaLnBrk="1" fontAlgn="auto" latinLnBrk="0" hangingPunct="1">
              <a:lnSpc>
                <a:spcPct val="100000"/>
              </a:lnSpc>
              <a:spcBef>
                <a:spcPts val="1200"/>
              </a:spcBef>
              <a:spcAft>
                <a:spcPts val="0"/>
              </a:spcAft>
              <a:buClrTx/>
              <a:buSzTx/>
              <a:buFontTx/>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itchFamily="34" charset="0"/>
              </a:rPr>
              <a:t>Works with Azure Managed or Custom Grafana</a:t>
            </a:r>
          </a:p>
        </p:txBody>
      </p:sp>
      <p:pic>
        <p:nvPicPr>
          <p:cNvPr id="5" name="Picture 2">
            <a:extLst>
              <a:ext uri="{FF2B5EF4-FFF2-40B4-BE49-F238E27FC236}">
                <a16:creationId xmlns:a16="http://schemas.microsoft.com/office/drawing/2014/main" id="{6F4314EB-6E84-9422-4BCD-B6C3701CA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4904" y="5502707"/>
            <a:ext cx="835898" cy="8286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129974D-1BAE-042A-16FA-55A4CBAEC961}"/>
              </a:ext>
            </a:extLst>
          </p:cNvPr>
          <p:cNvSpPr txBox="1">
            <a:spLocks/>
          </p:cNvSpPr>
          <p:nvPr/>
        </p:nvSpPr>
        <p:spPr>
          <a:xfrm>
            <a:off x="6523626" y="1227817"/>
            <a:ext cx="4964127" cy="954107"/>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1200"/>
              </a:spcBef>
              <a:spcAft>
                <a:spcPts val="0"/>
              </a:spcAft>
              <a:buClrTx/>
              <a:buSzTx/>
              <a:buFontTx/>
              <a:buNone/>
              <a:tabLst/>
              <a:defRPr sz="3600" b="0" cap="none" spc="0" baseline="0">
                <a:ln w="3175">
                  <a:noFill/>
                </a:ln>
                <a:solidFill>
                  <a:srgbClr val="49C5B1"/>
                </a:solidFill>
                <a:effectLst/>
                <a:latin typeface="+mj-lt"/>
                <a:cs typeface="Segoe UI" pitchFamily="34" charset="0"/>
              </a:defRPr>
            </a:lvl1pPr>
          </a:lstStyle>
          <a:p>
            <a:pPr marL="0" marR="0" lvl="0" indent="0" algn="ctr" defTabSz="914446" rtl="0" eaLnBrk="1" fontAlgn="auto" latinLnBrk="0" hangingPunct="1">
              <a:lnSpc>
                <a:spcPct val="100000"/>
              </a:lnSpc>
              <a:spcBef>
                <a:spcPts val="1200"/>
              </a:spcBef>
              <a:spcAft>
                <a:spcPts val="0"/>
              </a:spcAft>
              <a:buClrTx/>
              <a:buSzTx/>
              <a:buFontTx/>
              <a:buNone/>
              <a:tabLst/>
              <a:defRPr/>
            </a:pPr>
            <a:r>
              <a:rPr kumimoji="0" lang="en-US" sz="32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rPr>
              <a:t>Azure Managed Grafana</a:t>
            </a:r>
          </a:p>
        </p:txBody>
      </p:sp>
      <p:pic>
        <p:nvPicPr>
          <p:cNvPr id="12" name="Picture 11">
            <a:extLst>
              <a:ext uri="{FF2B5EF4-FFF2-40B4-BE49-F238E27FC236}">
                <a16:creationId xmlns:a16="http://schemas.microsoft.com/office/drawing/2014/main" id="{3EA225DA-6EF4-0179-8870-E446D6278420}"/>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t="5710" b="5710"/>
          <a:stretch/>
        </p:blipFill>
        <p:spPr>
          <a:xfrm>
            <a:off x="5735548" y="4856539"/>
            <a:ext cx="6456453" cy="3229279"/>
          </a:xfrm>
          <a:prstGeom prst="roundRect">
            <a:avLst>
              <a:gd name="adj" fmla="val 1945"/>
            </a:avLst>
          </a:prstGeom>
          <a:ln>
            <a:noFill/>
          </a:ln>
        </p:spPr>
      </p:pic>
      <p:sp>
        <p:nvSpPr>
          <p:cNvPr id="16" name="Text Placeholder 7">
            <a:extLst>
              <a:ext uri="{FF2B5EF4-FFF2-40B4-BE49-F238E27FC236}">
                <a16:creationId xmlns:a16="http://schemas.microsoft.com/office/drawing/2014/main" id="{7526D17D-711B-4C96-9883-46002BC65FAE}"/>
              </a:ext>
            </a:extLst>
          </p:cNvPr>
          <p:cNvSpPr txBox="1">
            <a:spLocks/>
          </p:cNvSpPr>
          <p:nvPr/>
        </p:nvSpPr>
        <p:spPr>
          <a:xfrm>
            <a:off x="6861440" y="3179618"/>
            <a:ext cx="4415537" cy="153888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13"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anose="020B0502040204020203" pitchFamily="34" charset="0"/>
              </a:rPr>
              <a:t>Simple integration with managed Prometheus</a:t>
            </a:r>
          </a:p>
          <a:p>
            <a:pPr marL="0" marR="0" lvl="0" indent="0" algn="ctr" defTabSz="914413"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anose="020B0502040204020203" pitchFamily="34" charset="0"/>
              </a:rPr>
              <a:t>Use prebuilt dashboards or import custom charts directly from the Azure Portal</a:t>
            </a:r>
          </a:p>
          <a:p>
            <a:pPr marL="0" marR="0" lvl="0" indent="0" algn="ctr" defTabSz="914413"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anose="020B0502040204020203" pitchFamily="34" charset="0"/>
              </a:rPr>
              <a:t>Control which users can use a Grafana instance using Azure Active directory identities</a:t>
            </a:r>
          </a:p>
        </p:txBody>
      </p:sp>
      <p:sp>
        <p:nvSpPr>
          <p:cNvPr id="18" name="Text Placeholder 8">
            <a:extLst>
              <a:ext uri="{FF2B5EF4-FFF2-40B4-BE49-F238E27FC236}">
                <a16:creationId xmlns:a16="http://schemas.microsoft.com/office/drawing/2014/main" id="{E2300EF9-47D5-C9D5-E939-92D3F6482870}"/>
              </a:ext>
            </a:extLst>
          </p:cNvPr>
          <p:cNvSpPr txBox="1">
            <a:spLocks/>
          </p:cNvSpPr>
          <p:nvPr/>
        </p:nvSpPr>
        <p:spPr>
          <a:xfrm>
            <a:off x="6861440" y="2354944"/>
            <a:ext cx="4593337" cy="5539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8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a:rPr>
              <a:t>A fully managed service for analytics and monitoring solutions built on top Grafana</a:t>
            </a:r>
          </a:p>
        </p:txBody>
      </p:sp>
    </p:spTree>
    <p:extLst>
      <p:ext uri="{BB962C8B-B14F-4D97-AF65-F5344CB8AC3E}">
        <p14:creationId xmlns:p14="http://schemas.microsoft.com/office/powerpoint/2010/main" val="3287154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8">
            <a:extLst>
              <a:ext uri="{FF2B5EF4-FFF2-40B4-BE49-F238E27FC236}">
                <a16:creationId xmlns:a16="http://schemas.microsoft.com/office/drawing/2014/main" id="{2C032F28-B859-9BC8-10B9-9D65C876134C}"/>
              </a:ext>
              <a:ext uri="{C183D7F6-B498-43B3-948B-1728B52AA6E4}">
                <adec:decorative xmlns:adec="http://schemas.microsoft.com/office/drawing/2017/decorative" val="1"/>
              </a:ext>
            </a:extLst>
          </p:cNvPr>
          <p:cNvSpPr/>
          <p:nvPr/>
        </p:nvSpPr>
        <p:spPr bwMode="auto">
          <a:xfrm>
            <a:off x="9870867" y="643409"/>
            <a:ext cx="1946675" cy="540556"/>
          </a:xfrm>
          <a:prstGeom prst="roundRect">
            <a:avLst>
              <a:gd name="adj" fmla="val 9671"/>
            </a:avLst>
          </a:prstGeom>
          <a:gradFill flip="none" rotWithShape="1">
            <a:gsLst>
              <a:gs pos="1000">
                <a:srgbClr val="0078D4"/>
              </a:gs>
              <a:gs pos="100000">
                <a:srgbClr val="C73ECC"/>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7" name="Title 16"/>
          <p:cNvSpPr>
            <a:spLocks noGrp="1"/>
          </p:cNvSpPr>
          <p:nvPr>
            <p:ph type="title"/>
          </p:nvPr>
        </p:nvSpPr>
        <p:spPr>
          <a:xfrm>
            <a:off x="-170570" y="643409"/>
            <a:ext cx="11014775" cy="553998"/>
          </a:xfrm>
        </p:spPr>
        <p:txBody>
          <a:bodyPr/>
          <a:lstStyle/>
          <a:p>
            <a:r>
              <a:rPr lang="en-US">
                <a:cs typeface="Segoe UI"/>
              </a:rPr>
              <a:t>   Control Plane Metrics in Managed Prometheus </a:t>
            </a:r>
            <a:endParaRPr lang="en-US"/>
          </a:p>
        </p:txBody>
      </p:sp>
      <p:sp>
        <p:nvSpPr>
          <p:cNvPr id="6" name="Text Placeholder 5"/>
          <p:cNvSpPr>
            <a:spLocks noGrp="1"/>
          </p:cNvSpPr>
          <p:nvPr>
            <p:ph sz="quarter" idx="10"/>
          </p:nvPr>
        </p:nvSpPr>
        <p:spPr>
          <a:xfrm>
            <a:off x="312036" y="1751405"/>
            <a:ext cx="5429545" cy="3250121"/>
          </a:xfrm>
        </p:spPr>
        <p:txBody>
          <a:bodyPr vert="horz" wrap="square" lIns="0" tIns="0" rIns="0" bIns="0" rtlCol="0" anchor="t">
            <a:spAutoFit/>
          </a:bodyPr>
          <a:lstStyle/>
          <a:p>
            <a:r>
              <a:rPr lang="en-US" sz="2400">
                <a:cs typeface="Segoe UI"/>
              </a:rPr>
              <a:t>Monitor critical metrics from  API server, ETCD, Auto-scaler, Controller manager, Scheduler</a:t>
            </a:r>
          </a:p>
          <a:p>
            <a:r>
              <a:rPr lang="en-US" sz="2400">
                <a:cs typeface="Segoe UI"/>
              </a:rPr>
              <a:t>Customize metrics through scrape config</a:t>
            </a:r>
          </a:p>
          <a:p>
            <a:r>
              <a:rPr lang="en-US" sz="2400">
                <a:cs typeface="Segoe UI"/>
              </a:rPr>
              <a:t>Out-of-the-box dashboards in Managed Grafana</a:t>
            </a:r>
          </a:p>
          <a:p>
            <a:pPr marL="0" indent="0">
              <a:buNone/>
            </a:pPr>
            <a:endParaRPr lang="en-US" sz="2400"/>
          </a:p>
        </p:txBody>
      </p:sp>
      <p:sp>
        <p:nvSpPr>
          <p:cNvPr id="2" name="Rounded Rectangle 18" descr="Public preview&#10;">
            <a:extLst>
              <a:ext uri="{FF2B5EF4-FFF2-40B4-BE49-F238E27FC236}">
                <a16:creationId xmlns:a16="http://schemas.microsoft.com/office/drawing/2014/main" id="{6E0BEDAD-A08D-5359-A494-9C0ACC194B61}"/>
              </a:ext>
            </a:extLst>
          </p:cNvPr>
          <p:cNvSpPr/>
          <p:nvPr/>
        </p:nvSpPr>
        <p:spPr bwMode="auto">
          <a:xfrm>
            <a:off x="9870866" y="656851"/>
            <a:ext cx="1946675" cy="540556"/>
          </a:xfrm>
          <a:prstGeom prst="roundRect">
            <a:avLst>
              <a:gd name="adj" fmla="val 9671"/>
            </a:avLst>
          </a:prstGeom>
          <a:blipFill>
            <a:blip r:embed="rId4"/>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Segoe UI Semibold"/>
              </a:rPr>
              <a:t>Public Preview</a:t>
            </a:r>
          </a:p>
        </p:txBody>
      </p:sp>
      <p:pic>
        <p:nvPicPr>
          <p:cNvPr id="9" name="Picture 8">
            <a:extLst>
              <a:ext uri="{FF2B5EF4-FFF2-40B4-BE49-F238E27FC236}">
                <a16:creationId xmlns:a16="http://schemas.microsoft.com/office/drawing/2014/main" id="{FF1BFEC0-A608-85B1-6894-E626D50582DE}"/>
              </a:ext>
            </a:extLst>
          </p:cNvPr>
          <p:cNvPicPr>
            <a:picLocks noChangeAspect="1"/>
          </p:cNvPicPr>
          <p:nvPr/>
        </p:nvPicPr>
        <p:blipFill>
          <a:blip r:embed="rId5"/>
          <a:stretch>
            <a:fillRect/>
          </a:stretch>
        </p:blipFill>
        <p:spPr>
          <a:xfrm>
            <a:off x="6365322" y="1557952"/>
            <a:ext cx="5681897" cy="43132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58180479"/>
      </p:ext>
    </p:extLst>
  </p:cSld>
  <p:clrMapOvr>
    <a:masterClrMapping/>
  </p:clrMapOvr>
  <mc:AlternateContent xmlns:mc="http://schemas.openxmlformats.org/markup-compatibility/2006" xmlns:p14="http://schemas.microsoft.com/office/powerpoint/2010/main">
    <mc:Choice Requires="p14">
      <p:transition p14:dur="250" advTm="329">
        <p:fade/>
      </p:transition>
    </mc:Choice>
    <mc:Fallback xmlns="">
      <p:transition advTm="329">
        <p:fade/>
      </p:transition>
    </mc:Fallback>
  </mc:AlternateContent>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35E04504-A735-F635-F7E3-654B22BA9D99}"/>
              </a:ext>
            </a:extLst>
          </p:cNvPr>
          <p:cNvSpPr txBox="1">
            <a:spLocks/>
          </p:cNvSpPr>
          <p:nvPr/>
        </p:nvSpPr>
        <p:spPr>
          <a:xfrm>
            <a:off x="586740" y="55486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goe Sans Text Semibold"/>
                <a:ea typeface="+mn-ea"/>
                <a:cs typeface="Segoe UI" pitchFamily="34" charset="0"/>
              </a:rPr>
              <a:t>E2E Network Observability offering for AKS</a:t>
            </a:r>
          </a:p>
        </p:txBody>
      </p:sp>
      <p:sp>
        <p:nvSpPr>
          <p:cNvPr id="3" name="Rounded Rectangle 12">
            <a:extLst>
              <a:ext uri="{FF2B5EF4-FFF2-40B4-BE49-F238E27FC236}">
                <a16:creationId xmlns:a16="http://schemas.microsoft.com/office/drawing/2014/main" id="{8903BF69-2A2D-CC62-04D2-C48F82E94276}"/>
              </a:ext>
            </a:extLst>
          </p:cNvPr>
          <p:cNvSpPr/>
          <p:nvPr/>
        </p:nvSpPr>
        <p:spPr bwMode="auto">
          <a:xfrm>
            <a:off x="457200" y="2040016"/>
            <a:ext cx="2418521" cy="4166906"/>
          </a:xfrm>
          <a:prstGeom prst="roundRect">
            <a:avLst>
              <a:gd name="adj" fmla="val 4576"/>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6370"/>
              </a:prstClr>
            </a:outerShdw>
          </a:effectLst>
        </p:spPr>
        <p:txBody>
          <a:bodyPr rot="0" spcFirstLastPara="0" vertOverflow="overflow" horzOverflow="overflow" vert="horz" wrap="square" lIns="360000" tIns="1080000" rIns="0" bIns="91414" numCol="1" spcCol="0" rtlCol="0" fromWordArt="0" anchor="t" anchorCtr="0" forceAA="0" compatLnSpc="1">
            <a:prstTxWarp prst="textNoShape">
              <a:avLst/>
            </a:prstTxWarp>
            <a:noAutofit/>
          </a:bodyPr>
          <a:lstStyle/>
          <a:p>
            <a:pPr marL="0" marR="0" lvl="1" indent="0" algn="l" defTabSz="653615"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1" indent="0" algn="l" defTabSz="653615"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1" indent="0" algn="l" defTabSz="653615" rtl="0" eaLnBrk="1" fontAlgn="auto" latinLnBrk="0" hangingPunct="1">
              <a:lnSpc>
                <a:spcPct val="90000"/>
              </a:lnSpc>
              <a:spcBef>
                <a:spcPct val="0"/>
              </a:spcBef>
              <a:spcAft>
                <a:spcPct val="15000"/>
              </a:spcAft>
              <a:buClrTx/>
              <a:buSzTx/>
              <a:buFontTx/>
              <a:buNone/>
              <a:tabLst/>
              <a:defRPr/>
            </a:pPr>
            <a:b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br>
            <a:b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b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0" indent="0" algn="l" defTabSz="784338" rtl="0" eaLnBrk="1" fontAlgn="auto" latinLnBrk="0" hangingPunct="1">
              <a:lnSpc>
                <a:spcPct val="15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784338" rtl="0" eaLnBrk="1" fontAlgn="auto" latinLnBrk="0" hangingPunct="1">
              <a:lnSpc>
                <a:spcPct val="15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CFB88B24-620D-C11C-CC64-6905517DADC4}"/>
              </a:ext>
            </a:extLst>
          </p:cNvPr>
          <p:cNvSpPr txBox="1">
            <a:spLocks/>
          </p:cNvSpPr>
          <p:nvPr/>
        </p:nvSpPr>
        <p:spPr>
          <a:xfrm>
            <a:off x="569844" y="3034748"/>
            <a:ext cx="2067340" cy="2835966"/>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Network Observability  add-on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(Retina)</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5" name="TextBox 4">
            <a:extLst>
              <a:ext uri="{FF2B5EF4-FFF2-40B4-BE49-F238E27FC236}">
                <a16:creationId xmlns:a16="http://schemas.microsoft.com/office/drawing/2014/main" id="{67A580DA-7C40-0901-BDBB-564F70311ED3}"/>
              </a:ext>
            </a:extLst>
          </p:cNvPr>
          <p:cNvSpPr txBox="1"/>
          <p:nvPr/>
        </p:nvSpPr>
        <p:spPr>
          <a:xfrm>
            <a:off x="1087250" y="2306086"/>
            <a:ext cx="1032527"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Sans Text"/>
                <a:ea typeface="+mn-ea"/>
                <a:cs typeface="+mn-cs"/>
              </a:rPr>
              <a:t>Observe</a:t>
            </a:r>
          </a:p>
        </p:txBody>
      </p:sp>
      <p:pic>
        <p:nvPicPr>
          <p:cNvPr id="6" name="Picture 5" descr="A blue cloud and a blue cube&#10;&#10;Description automatically generated with medium confidence">
            <a:extLst>
              <a:ext uri="{FF2B5EF4-FFF2-40B4-BE49-F238E27FC236}">
                <a16:creationId xmlns:a16="http://schemas.microsoft.com/office/drawing/2014/main" id="{46C99C7B-3B12-DC8E-4280-9E754FB06706}"/>
              </a:ext>
            </a:extLst>
          </p:cNvPr>
          <p:cNvPicPr>
            <a:picLocks noChangeAspect="1"/>
          </p:cNvPicPr>
          <p:nvPr/>
        </p:nvPicPr>
        <p:blipFill>
          <a:blip r:embed="rId2"/>
          <a:stretch>
            <a:fillRect/>
          </a:stretch>
        </p:blipFill>
        <p:spPr>
          <a:xfrm>
            <a:off x="749004" y="4746160"/>
            <a:ext cx="1829235" cy="1093618"/>
          </a:xfrm>
          <a:prstGeom prst="rect">
            <a:avLst/>
          </a:prstGeom>
        </p:spPr>
      </p:pic>
      <p:sp>
        <p:nvSpPr>
          <p:cNvPr id="7" name="Rounded Rectangle 12">
            <a:extLst>
              <a:ext uri="{FF2B5EF4-FFF2-40B4-BE49-F238E27FC236}">
                <a16:creationId xmlns:a16="http://schemas.microsoft.com/office/drawing/2014/main" id="{E8079C5F-C883-6D93-15E8-D1C1BC6C555C}"/>
              </a:ext>
            </a:extLst>
          </p:cNvPr>
          <p:cNvSpPr/>
          <p:nvPr/>
        </p:nvSpPr>
        <p:spPr bwMode="auto">
          <a:xfrm>
            <a:off x="3382617" y="2040016"/>
            <a:ext cx="2418521" cy="4166906"/>
          </a:xfrm>
          <a:prstGeom prst="roundRect">
            <a:avLst>
              <a:gd name="adj" fmla="val 4576"/>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6370"/>
              </a:prstClr>
            </a:outerShdw>
          </a:effectLst>
        </p:spPr>
        <p:txBody>
          <a:bodyPr rot="0" spcFirstLastPara="0" vertOverflow="overflow" horzOverflow="overflow" vert="horz" wrap="square" lIns="360000" tIns="1080000" rIns="0" bIns="91414" numCol="1" spcCol="0" rtlCol="0" fromWordArt="0" anchor="t" anchorCtr="0" forceAA="0" compatLnSpc="1">
            <a:prstTxWarp prst="textNoShape">
              <a:avLst/>
            </a:prstTxWarp>
            <a:noAutofit/>
          </a:bodyPr>
          <a:lstStyle/>
          <a:p>
            <a:pPr marL="0" marR="0" lvl="1" indent="0" algn="l" defTabSz="653615"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1" indent="0" algn="l" defTabSz="653615"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1" indent="0" algn="l" defTabSz="653615" rtl="0" eaLnBrk="1" fontAlgn="auto" latinLnBrk="0" hangingPunct="1">
              <a:lnSpc>
                <a:spcPct val="90000"/>
              </a:lnSpc>
              <a:spcBef>
                <a:spcPct val="0"/>
              </a:spcBef>
              <a:spcAft>
                <a:spcPct val="15000"/>
              </a:spcAft>
              <a:buClrTx/>
              <a:buSzTx/>
              <a:buFontTx/>
              <a:buNone/>
              <a:tabLst/>
              <a:defRPr/>
            </a:pPr>
            <a:b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br>
            <a:b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b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0" indent="0" algn="l" defTabSz="784338" rtl="0" eaLnBrk="1" fontAlgn="auto" latinLnBrk="0" hangingPunct="1">
              <a:lnSpc>
                <a:spcPct val="15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784338" rtl="0" eaLnBrk="1" fontAlgn="auto" latinLnBrk="0" hangingPunct="1">
              <a:lnSpc>
                <a:spcPct val="15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 name="Content Placeholder 6">
            <a:extLst>
              <a:ext uri="{FF2B5EF4-FFF2-40B4-BE49-F238E27FC236}">
                <a16:creationId xmlns:a16="http://schemas.microsoft.com/office/drawing/2014/main" id="{39078674-F1E7-5BC3-C435-DA5B7FA94B60}"/>
              </a:ext>
            </a:extLst>
          </p:cNvPr>
          <p:cNvSpPr txBox="1">
            <a:spLocks/>
          </p:cNvSpPr>
          <p:nvPr/>
        </p:nvSpPr>
        <p:spPr>
          <a:xfrm>
            <a:off x="3603270" y="3034748"/>
            <a:ext cx="1975895" cy="283596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rgbClr val="2A436E"/>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rgbClr val="2A436E"/>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rgbClr val="2A436E"/>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n-ea"/>
                <a:cs typeface="Segoe UI Semibold" panose="020B0502040204020203" pitchFamily="34" charset="0"/>
              </a:rPr>
              <a:t>Azure</a:t>
            </a:r>
            <a:r>
              <a:rPr kumimoji="0" lang="en-US" sz="14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 </a:t>
            </a: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n-ea"/>
                <a:cs typeface="Segoe UI Semibold" panose="020B0502040204020203" pitchFamily="34" charset="0"/>
              </a:rPr>
              <a:t>Monitor</a:t>
            </a:r>
            <a:endParaRPr kumimoji="0" lang="en-US" sz="1400" b="1"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B9940F34-33AE-8ACE-8C16-223DE96D0F53}"/>
              </a:ext>
            </a:extLst>
          </p:cNvPr>
          <p:cNvSpPr txBox="1"/>
          <p:nvPr/>
        </p:nvSpPr>
        <p:spPr>
          <a:xfrm>
            <a:off x="4187098" y="2306086"/>
            <a:ext cx="808235"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Sans Text"/>
                <a:ea typeface="+mn-ea"/>
                <a:cs typeface="+mn-cs"/>
              </a:rPr>
              <a:t>Ingest</a:t>
            </a:r>
          </a:p>
        </p:txBody>
      </p:sp>
      <p:sp>
        <p:nvSpPr>
          <p:cNvPr id="10" name="Arrow: Right 9">
            <a:extLst>
              <a:ext uri="{FF2B5EF4-FFF2-40B4-BE49-F238E27FC236}">
                <a16:creationId xmlns:a16="http://schemas.microsoft.com/office/drawing/2014/main" id="{1C621C36-FE40-0C75-8BAB-2D759A30ED7B}"/>
              </a:ext>
            </a:extLst>
          </p:cNvPr>
          <p:cNvSpPr/>
          <p:nvPr/>
        </p:nvSpPr>
        <p:spPr>
          <a:xfrm>
            <a:off x="2743200" y="4015409"/>
            <a:ext cx="860070" cy="371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11" name="Picture 10" descr="A cloud computing server and data storage&#10;&#10;Description automatically generated with medium confidence">
            <a:extLst>
              <a:ext uri="{FF2B5EF4-FFF2-40B4-BE49-F238E27FC236}">
                <a16:creationId xmlns:a16="http://schemas.microsoft.com/office/drawing/2014/main" id="{E6AFACFC-FA6C-F610-2558-D71004DDA34E}"/>
              </a:ext>
            </a:extLst>
          </p:cNvPr>
          <p:cNvPicPr>
            <a:picLocks noChangeAspect="1"/>
          </p:cNvPicPr>
          <p:nvPr/>
        </p:nvPicPr>
        <p:blipFill>
          <a:blip r:embed="rId3"/>
          <a:stretch>
            <a:fillRect/>
          </a:stretch>
        </p:blipFill>
        <p:spPr>
          <a:xfrm>
            <a:off x="3745771" y="4522359"/>
            <a:ext cx="1833394" cy="1412962"/>
          </a:xfrm>
          <a:prstGeom prst="rect">
            <a:avLst/>
          </a:prstGeom>
        </p:spPr>
      </p:pic>
      <p:sp>
        <p:nvSpPr>
          <p:cNvPr id="12" name="Rounded Rectangle 12">
            <a:extLst>
              <a:ext uri="{FF2B5EF4-FFF2-40B4-BE49-F238E27FC236}">
                <a16:creationId xmlns:a16="http://schemas.microsoft.com/office/drawing/2014/main" id="{84D7A2CF-D98B-1F2B-538A-0BDF4D109662}"/>
              </a:ext>
            </a:extLst>
          </p:cNvPr>
          <p:cNvSpPr/>
          <p:nvPr/>
        </p:nvSpPr>
        <p:spPr bwMode="auto">
          <a:xfrm>
            <a:off x="6390862" y="2040016"/>
            <a:ext cx="2418521" cy="4166906"/>
          </a:xfrm>
          <a:prstGeom prst="roundRect">
            <a:avLst>
              <a:gd name="adj" fmla="val 4576"/>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6370"/>
              </a:prstClr>
            </a:outerShdw>
          </a:effectLst>
        </p:spPr>
        <p:txBody>
          <a:bodyPr rot="0" spcFirstLastPara="0" vertOverflow="overflow" horzOverflow="overflow" vert="horz" wrap="square" lIns="360000" tIns="1080000" rIns="0" bIns="91414" numCol="1" spcCol="0" rtlCol="0" fromWordArt="0" anchor="t" anchorCtr="0" forceAA="0" compatLnSpc="1">
            <a:prstTxWarp prst="textNoShape">
              <a:avLst/>
            </a:prstTxWarp>
            <a:noAutofit/>
          </a:bodyPr>
          <a:lstStyle/>
          <a:p>
            <a:pPr marL="0" marR="0" lvl="1" indent="0" algn="l" defTabSz="653615"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1" indent="0" algn="l" defTabSz="653615"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1" indent="0" algn="l" defTabSz="653615" rtl="0" eaLnBrk="1" fontAlgn="auto" latinLnBrk="0" hangingPunct="1">
              <a:lnSpc>
                <a:spcPct val="90000"/>
              </a:lnSpc>
              <a:spcBef>
                <a:spcPct val="0"/>
              </a:spcBef>
              <a:spcAft>
                <a:spcPct val="15000"/>
              </a:spcAft>
              <a:buClrTx/>
              <a:buSzTx/>
              <a:buFontTx/>
              <a:buNone/>
              <a:tabLst/>
              <a:defRPr/>
            </a:pPr>
            <a:b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br>
            <a:b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b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0" indent="0" algn="l" defTabSz="784338" rtl="0" eaLnBrk="1" fontAlgn="auto" latinLnBrk="0" hangingPunct="1">
              <a:lnSpc>
                <a:spcPct val="15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784338" rtl="0" eaLnBrk="1" fontAlgn="auto" latinLnBrk="0" hangingPunct="1">
              <a:lnSpc>
                <a:spcPct val="15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Content Placeholder 6">
            <a:extLst>
              <a:ext uri="{FF2B5EF4-FFF2-40B4-BE49-F238E27FC236}">
                <a16:creationId xmlns:a16="http://schemas.microsoft.com/office/drawing/2014/main" id="{1E5B17AF-0DFE-A329-50B2-619248ABDF93}"/>
              </a:ext>
            </a:extLst>
          </p:cNvPr>
          <p:cNvSpPr txBox="1">
            <a:spLocks/>
          </p:cNvSpPr>
          <p:nvPr/>
        </p:nvSpPr>
        <p:spPr>
          <a:xfrm>
            <a:off x="6655355" y="3154016"/>
            <a:ext cx="1889533" cy="27166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rgbClr val="2A436E"/>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rgbClr val="2A436E"/>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rgbClr val="2A436E"/>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1022350" rtl="0" eaLnBrk="1" fontAlgn="auto" latinLnBrk="0" hangingPunct="1">
              <a:lnSpc>
                <a:spcPct val="90000"/>
              </a:lnSpc>
              <a:spcBef>
                <a:spcPct val="0"/>
              </a:spcBef>
              <a:spcAft>
                <a:spcPct val="3500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n-ea"/>
                <a:cs typeface="Segoe UI Semibold" panose="020B0502040204020203" pitchFamily="34" charset="0"/>
              </a:rPr>
              <a:t>Azure-managed</a:t>
            </a: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 </a:t>
            </a: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n-ea"/>
                <a:cs typeface="Segoe UI Semibold" panose="020B0502040204020203" pitchFamily="34" charset="0"/>
              </a:rPr>
              <a:t>Prometheus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5E9B9650-BE2A-2CD2-BB59-8CFAD286F591}"/>
              </a:ext>
            </a:extLst>
          </p:cNvPr>
          <p:cNvSpPr txBox="1"/>
          <p:nvPr/>
        </p:nvSpPr>
        <p:spPr>
          <a:xfrm>
            <a:off x="7117264" y="2306086"/>
            <a:ext cx="965714"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Sans Text"/>
                <a:ea typeface="+mn-ea"/>
                <a:cs typeface="+mn-cs"/>
              </a:rPr>
              <a:t>Storage</a:t>
            </a:r>
          </a:p>
        </p:txBody>
      </p:sp>
      <p:sp>
        <p:nvSpPr>
          <p:cNvPr id="15" name="Arrow: Right 14">
            <a:extLst>
              <a:ext uri="{FF2B5EF4-FFF2-40B4-BE49-F238E27FC236}">
                <a16:creationId xmlns:a16="http://schemas.microsoft.com/office/drawing/2014/main" id="{03FE251A-4AAB-CA86-D07D-8F1F7B63CFC3}"/>
              </a:ext>
            </a:extLst>
          </p:cNvPr>
          <p:cNvSpPr/>
          <p:nvPr/>
        </p:nvSpPr>
        <p:spPr>
          <a:xfrm>
            <a:off x="5679160" y="4015409"/>
            <a:ext cx="894413" cy="364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16" name="Picture 15" descr="A cloud computing diagram with a cloud and a blue cube&#10;&#10;Description automatically generated with medium confidence">
            <a:extLst>
              <a:ext uri="{FF2B5EF4-FFF2-40B4-BE49-F238E27FC236}">
                <a16:creationId xmlns:a16="http://schemas.microsoft.com/office/drawing/2014/main" id="{F8234383-9E28-3A96-AEAA-AA65319D0334}"/>
              </a:ext>
            </a:extLst>
          </p:cNvPr>
          <p:cNvPicPr>
            <a:picLocks noChangeAspect="1"/>
          </p:cNvPicPr>
          <p:nvPr/>
        </p:nvPicPr>
        <p:blipFill>
          <a:blip r:embed="rId4"/>
          <a:stretch>
            <a:fillRect/>
          </a:stretch>
        </p:blipFill>
        <p:spPr>
          <a:xfrm>
            <a:off x="6664747" y="4596840"/>
            <a:ext cx="1889532" cy="1200483"/>
          </a:xfrm>
          <a:prstGeom prst="rect">
            <a:avLst/>
          </a:prstGeom>
        </p:spPr>
      </p:pic>
      <p:sp>
        <p:nvSpPr>
          <p:cNvPr id="17" name="Rounded Rectangle 12">
            <a:extLst>
              <a:ext uri="{FF2B5EF4-FFF2-40B4-BE49-F238E27FC236}">
                <a16:creationId xmlns:a16="http://schemas.microsoft.com/office/drawing/2014/main" id="{301D2CB5-6FCB-2F09-5DA4-3FE9EC61A068}"/>
              </a:ext>
            </a:extLst>
          </p:cNvPr>
          <p:cNvSpPr/>
          <p:nvPr/>
        </p:nvSpPr>
        <p:spPr bwMode="auto">
          <a:xfrm>
            <a:off x="9316279" y="2040016"/>
            <a:ext cx="2418521" cy="4166906"/>
          </a:xfrm>
          <a:prstGeom prst="roundRect">
            <a:avLst>
              <a:gd name="adj" fmla="val 4576"/>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6370"/>
              </a:prstClr>
            </a:outerShdw>
          </a:effectLst>
        </p:spPr>
        <p:txBody>
          <a:bodyPr rot="0" spcFirstLastPara="0" vertOverflow="overflow" horzOverflow="overflow" vert="horz" wrap="square" lIns="360000" tIns="1080000" rIns="0" bIns="91414" numCol="1" spcCol="0" rtlCol="0" fromWordArt="0" anchor="t" anchorCtr="0" forceAA="0" compatLnSpc="1">
            <a:prstTxWarp prst="textNoShape">
              <a:avLst/>
            </a:prstTxWarp>
            <a:noAutofit/>
          </a:bodyPr>
          <a:lstStyle/>
          <a:p>
            <a:pPr marL="0" marR="0" lvl="1" indent="0" algn="l" defTabSz="653615"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1" indent="0" algn="l" defTabSz="653615"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1" indent="0" algn="l" defTabSz="653615" rtl="0" eaLnBrk="1" fontAlgn="auto" latinLnBrk="0" hangingPunct="1">
              <a:lnSpc>
                <a:spcPct val="90000"/>
              </a:lnSpc>
              <a:spcBef>
                <a:spcPct val="0"/>
              </a:spcBef>
              <a:spcAft>
                <a:spcPct val="15000"/>
              </a:spcAft>
              <a:buClrTx/>
              <a:buSzTx/>
              <a:buFontTx/>
              <a:buNone/>
              <a:tabLst/>
              <a:defRPr/>
            </a:pPr>
            <a:b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br>
            <a:b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br>
            <a:endPar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0" indent="0" algn="l" defTabSz="784338" rtl="0" eaLnBrk="1" fontAlgn="auto" latinLnBrk="0" hangingPunct="1">
              <a:lnSpc>
                <a:spcPct val="15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784338" rtl="0" eaLnBrk="1" fontAlgn="auto" latinLnBrk="0" hangingPunct="1">
              <a:lnSpc>
                <a:spcPct val="15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 name="Content Placeholder 6">
            <a:extLst>
              <a:ext uri="{FF2B5EF4-FFF2-40B4-BE49-F238E27FC236}">
                <a16:creationId xmlns:a16="http://schemas.microsoft.com/office/drawing/2014/main" id="{29FE5C71-D12B-381B-C91D-D9EA37CFECD6}"/>
              </a:ext>
            </a:extLst>
          </p:cNvPr>
          <p:cNvSpPr txBox="1">
            <a:spLocks/>
          </p:cNvSpPr>
          <p:nvPr/>
        </p:nvSpPr>
        <p:spPr>
          <a:xfrm>
            <a:off x="9580772" y="3154016"/>
            <a:ext cx="1889533" cy="29022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rgbClr val="2A436E"/>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rgbClr val="2A436E"/>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rgbClr val="2A436E"/>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1022350" rtl="0" eaLnBrk="1" fontAlgn="auto" latinLnBrk="0" hangingPunct="1">
              <a:lnSpc>
                <a:spcPct val="90000"/>
              </a:lnSpc>
              <a:spcBef>
                <a:spcPct val="0"/>
              </a:spcBef>
              <a:spcAft>
                <a:spcPct val="3500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n-ea"/>
                <a:cs typeface="Segoe UI Semibold" panose="020B0502040204020203" pitchFamily="34" charset="0"/>
              </a:rPr>
              <a:t>Azure-managed</a:t>
            </a:r>
            <a:r>
              <a:rPr kumimoji="0" lang="en-US" sz="14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 </a:t>
            </a: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n-ea"/>
                <a:cs typeface="Segoe UI Semibold" panose="020B0502040204020203" pitchFamily="34" charset="0"/>
              </a:rPr>
              <a:t>Grafana</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1B29A4A3-A636-5C9F-F829-C6BBF1DA1D3B}"/>
              </a:ext>
            </a:extLst>
          </p:cNvPr>
          <p:cNvSpPr txBox="1"/>
          <p:nvPr/>
        </p:nvSpPr>
        <p:spPr>
          <a:xfrm>
            <a:off x="9993180" y="2306086"/>
            <a:ext cx="1064715"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Sans Text"/>
                <a:ea typeface="+mn-ea"/>
                <a:cs typeface="+mn-cs"/>
              </a:rPr>
              <a:t>Visualize</a:t>
            </a:r>
          </a:p>
        </p:txBody>
      </p:sp>
      <p:sp>
        <p:nvSpPr>
          <p:cNvPr id="20" name="Arrow: Right 19">
            <a:extLst>
              <a:ext uri="{FF2B5EF4-FFF2-40B4-BE49-F238E27FC236}">
                <a16:creationId xmlns:a16="http://schemas.microsoft.com/office/drawing/2014/main" id="{6D20232D-2BAE-5757-0564-18F1AE0CFF78}"/>
              </a:ext>
            </a:extLst>
          </p:cNvPr>
          <p:cNvSpPr/>
          <p:nvPr/>
        </p:nvSpPr>
        <p:spPr>
          <a:xfrm>
            <a:off x="8676968" y="4047679"/>
            <a:ext cx="894413" cy="364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1" name="Picture 20" descr="A computer screen with a gear and graph&#10;&#10;Description automatically generated">
            <a:extLst>
              <a:ext uri="{FF2B5EF4-FFF2-40B4-BE49-F238E27FC236}">
                <a16:creationId xmlns:a16="http://schemas.microsoft.com/office/drawing/2014/main" id="{ABA24F26-1291-12E3-8600-4562F52D3706}"/>
              </a:ext>
            </a:extLst>
          </p:cNvPr>
          <p:cNvPicPr>
            <a:picLocks noChangeAspect="1"/>
          </p:cNvPicPr>
          <p:nvPr/>
        </p:nvPicPr>
        <p:blipFill>
          <a:blip r:embed="rId5"/>
          <a:stretch>
            <a:fillRect/>
          </a:stretch>
        </p:blipFill>
        <p:spPr>
          <a:xfrm>
            <a:off x="9993180" y="4560576"/>
            <a:ext cx="1204907" cy="1370517"/>
          </a:xfrm>
          <a:prstGeom prst="rect">
            <a:avLst/>
          </a:prstGeom>
        </p:spPr>
      </p:pic>
    </p:spTree>
    <p:extLst>
      <p:ext uri="{BB962C8B-B14F-4D97-AF65-F5344CB8AC3E}">
        <p14:creationId xmlns:p14="http://schemas.microsoft.com/office/powerpoint/2010/main" val="28999709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6ABEFD-15C3-45CC-7F66-01FF91B151D4}"/>
              </a:ext>
            </a:extLst>
          </p:cNvPr>
          <p:cNvSpPr>
            <a:spLocks noGrp="1"/>
          </p:cNvSpPr>
          <p:nvPr>
            <p:ph type="title"/>
          </p:nvPr>
        </p:nvSpPr>
        <p:spPr>
          <a:xfrm>
            <a:off x="838200" y="365126"/>
            <a:ext cx="10515600" cy="810532"/>
          </a:xfrm>
        </p:spPr>
        <p:txBody>
          <a:bodyPr/>
          <a:lstStyle/>
          <a:p>
            <a:r>
              <a:rPr lang="en-US" b="1"/>
              <a:t>How does it work?</a:t>
            </a:r>
          </a:p>
        </p:txBody>
      </p:sp>
      <p:pic>
        <p:nvPicPr>
          <p:cNvPr id="10" name="Picture 9">
            <a:extLst>
              <a:ext uri="{FF2B5EF4-FFF2-40B4-BE49-F238E27FC236}">
                <a16:creationId xmlns:a16="http://schemas.microsoft.com/office/drawing/2014/main" id="{E9F2739E-5517-2FF8-E5C4-16D8F5FCEAF7}"/>
              </a:ext>
            </a:extLst>
          </p:cNvPr>
          <p:cNvPicPr>
            <a:picLocks noChangeAspect="1"/>
          </p:cNvPicPr>
          <p:nvPr/>
        </p:nvPicPr>
        <p:blipFill>
          <a:blip r:embed="rId3"/>
          <a:stretch>
            <a:fillRect/>
          </a:stretch>
        </p:blipFill>
        <p:spPr>
          <a:xfrm>
            <a:off x="2282401" y="1175658"/>
            <a:ext cx="8158553" cy="5618165"/>
          </a:xfrm>
          <a:prstGeom prst="rect">
            <a:avLst/>
          </a:prstGeom>
        </p:spPr>
      </p:pic>
      <p:sp>
        <p:nvSpPr>
          <p:cNvPr id="12" name="Rectangle: Rounded Corners 11">
            <a:extLst>
              <a:ext uri="{FF2B5EF4-FFF2-40B4-BE49-F238E27FC236}">
                <a16:creationId xmlns:a16="http://schemas.microsoft.com/office/drawing/2014/main" id="{92533BB7-1778-73AE-19DA-16DF0FD845B5}"/>
              </a:ext>
            </a:extLst>
          </p:cNvPr>
          <p:cNvSpPr/>
          <p:nvPr/>
        </p:nvSpPr>
        <p:spPr>
          <a:xfrm>
            <a:off x="8228577" y="5033819"/>
            <a:ext cx="1754910" cy="720436"/>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rPr>
              <a:t>Microsoft Retina</a:t>
            </a:r>
          </a:p>
        </p:txBody>
      </p:sp>
      <p:sp>
        <p:nvSpPr>
          <p:cNvPr id="13" name="Speech Bubble: Oval 12">
            <a:extLst>
              <a:ext uri="{FF2B5EF4-FFF2-40B4-BE49-F238E27FC236}">
                <a16:creationId xmlns:a16="http://schemas.microsoft.com/office/drawing/2014/main" id="{EE115C70-C6E9-7D2F-9BC6-0D0386457FB3}"/>
              </a:ext>
            </a:extLst>
          </p:cNvPr>
          <p:cNvSpPr/>
          <p:nvPr/>
        </p:nvSpPr>
        <p:spPr>
          <a:xfrm>
            <a:off x="9610725" y="2238375"/>
            <a:ext cx="2581275" cy="1190625"/>
          </a:xfrm>
          <a:prstGeom prst="wedgeEllipseCallout">
            <a:avLst>
              <a:gd name="adj1" fmla="val -42167"/>
              <a:gd name="adj2" fmla="val 173714"/>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err="1">
                <a:solidFill>
                  <a:schemeClr val="tx1"/>
                </a:solidFill>
              </a:rPr>
              <a:t>eBPF</a:t>
            </a:r>
            <a:r>
              <a:rPr lang="en-US" sz="1200">
                <a:solidFill>
                  <a:schemeClr val="tx1"/>
                </a:solidFill>
              </a:rPr>
              <a:t> observability </a:t>
            </a:r>
            <a:r>
              <a:rPr lang="en-US" sz="1200" err="1">
                <a:solidFill>
                  <a:schemeClr val="tx1"/>
                </a:solidFill>
              </a:rPr>
              <a:t>dataplane</a:t>
            </a:r>
            <a:endParaRPr lang="en-US" sz="1200">
              <a:solidFill>
                <a:schemeClr val="tx1"/>
              </a:solidFill>
            </a:endParaRPr>
          </a:p>
          <a:p>
            <a:pPr algn="ctr"/>
            <a:endParaRPr lang="en-US" sz="1200">
              <a:solidFill>
                <a:schemeClr val="tx1"/>
              </a:solidFill>
            </a:endParaRPr>
          </a:p>
          <a:p>
            <a:pPr algn="ctr"/>
            <a:r>
              <a:rPr lang="en-US" sz="1200">
                <a:solidFill>
                  <a:schemeClr val="tx1"/>
                </a:solidFill>
              </a:rPr>
              <a:t>Cloud, OS, CNI Agnostic</a:t>
            </a:r>
            <a:r>
              <a:rPr lang="en-US">
                <a:solidFill>
                  <a:schemeClr val="tx1"/>
                </a:solidFill>
              </a:rPr>
              <a:t> </a:t>
            </a:r>
          </a:p>
        </p:txBody>
      </p:sp>
    </p:spTree>
    <p:extLst>
      <p:ext uri="{BB962C8B-B14F-4D97-AF65-F5344CB8AC3E}">
        <p14:creationId xmlns:p14="http://schemas.microsoft.com/office/powerpoint/2010/main" val="293878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06851-B91E-2D54-8980-8010B2FE8B6C}"/>
              </a:ext>
            </a:extLst>
          </p:cNvPr>
          <p:cNvSpPr>
            <a:spLocks noGrp="1"/>
          </p:cNvSpPr>
          <p:nvPr>
            <p:ph type="title"/>
          </p:nvPr>
        </p:nvSpPr>
        <p:spPr>
          <a:xfrm>
            <a:off x="238476" y="457200"/>
            <a:ext cx="4616338" cy="1600200"/>
          </a:xfrm>
        </p:spPr>
        <p:txBody>
          <a:bodyPr>
            <a:normAutofit fontScale="90000"/>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3100" b="1" i="0" u="none" strike="noStrike" kern="0" cap="none" spc="-50" normalizeH="0" baseline="0" noProof="0">
                <a:ln w="3175">
                  <a:noFill/>
                </a:ln>
                <a:effectLst/>
                <a:uLnTx/>
                <a:uFillTx/>
                <a:latin typeface="Segoe UI Semibold"/>
                <a:ea typeface="+mn-ea"/>
                <a:cs typeface="Segoe UI"/>
              </a:rPr>
              <a:t>Open Sourcing</a:t>
            </a:r>
            <a:br>
              <a:rPr kumimoji="0" lang="en-US" sz="4400" b="0" i="0" u="none" strike="noStrike" kern="0" cap="none" spc="-50" normalizeH="0" baseline="0" noProof="0">
                <a:ln w="3175">
                  <a:noFill/>
                </a:ln>
                <a:effectLst/>
                <a:uLnTx/>
                <a:uFillTx/>
                <a:latin typeface="Segoe UI Semibold"/>
                <a:ea typeface="+mn-ea"/>
                <a:cs typeface="Segoe UI"/>
              </a:rPr>
            </a:br>
            <a:r>
              <a:rPr kumimoji="0" lang="en-US" sz="4400" b="0" i="0" u="none" strike="noStrike" kern="0" cap="none" spc="-50" normalizeH="0" baseline="0" noProof="0">
                <a:ln w="3175">
                  <a:noFill/>
                </a:ln>
                <a:effectLst/>
                <a:uLnTx/>
                <a:uFillTx/>
                <a:latin typeface="Segoe UI Semibold"/>
                <a:ea typeface="+mn-ea"/>
                <a:cs typeface="Segoe UI"/>
              </a:rPr>
              <a:t>Microsoft Retina</a:t>
            </a:r>
            <a:br>
              <a:rPr kumimoji="0" lang="en-US" sz="4400" b="0" i="0" u="none" strike="noStrike" kern="0" cap="none" spc="-50" normalizeH="0" baseline="0" noProof="0">
                <a:ln w="3175">
                  <a:noFill/>
                </a:ln>
                <a:effectLst/>
                <a:uLnTx/>
                <a:uFillTx/>
                <a:latin typeface="Segoe UI Semibold"/>
                <a:ea typeface="+mn-ea"/>
                <a:cs typeface="Segoe UI"/>
              </a:rPr>
            </a:br>
            <a:endParaRPr kumimoji="0" lang="en-US" sz="4400" b="0" i="0" u="none" strike="noStrike" kern="0" cap="none" spc="-50" normalizeH="0" baseline="0" noProof="0">
              <a:ln w="3175">
                <a:noFill/>
              </a:ln>
              <a:effectLst/>
              <a:uLnTx/>
              <a:uFillTx/>
              <a:latin typeface="Segoe UI Semibold"/>
              <a:ea typeface="+mn-ea"/>
              <a:cs typeface="Segoe UI" pitchFamily="34" charset="0"/>
            </a:endParaRPr>
          </a:p>
        </p:txBody>
      </p:sp>
      <p:sp>
        <p:nvSpPr>
          <p:cNvPr id="33" name="Text Placeholder 32">
            <a:extLst>
              <a:ext uri="{FF2B5EF4-FFF2-40B4-BE49-F238E27FC236}">
                <a16:creationId xmlns:a16="http://schemas.microsoft.com/office/drawing/2014/main" id="{D0452AED-AEA4-4CA1-2576-3768C40FA38E}"/>
              </a:ext>
            </a:extLst>
          </p:cNvPr>
          <p:cNvSpPr>
            <a:spLocks noGrp="1"/>
          </p:cNvSpPr>
          <p:nvPr>
            <p:ph type="body" sz="half" idx="2"/>
          </p:nvPr>
        </p:nvSpPr>
        <p:spPr>
          <a:xfrm>
            <a:off x="396608" y="2641104"/>
            <a:ext cx="4375417" cy="3227884"/>
          </a:xfrm>
        </p:spPr>
        <p:txBody>
          <a:bodyPr/>
          <a:lstStyle/>
          <a:p>
            <a:pPr marL="285750" indent="-285750">
              <a:buFont typeface="Arial" panose="020B0604020202020204" pitchFamily="34" charset="0"/>
              <a:buChar char="•"/>
            </a:pPr>
            <a:r>
              <a:rPr lang="en-US" sz="1800"/>
              <a:t>Cloud native platform for Networking Observability</a:t>
            </a:r>
          </a:p>
          <a:p>
            <a:pPr marL="285750" indent="-285750">
              <a:buFont typeface="Arial" panose="020B0604020202020204" pitchFamily="34" charset="0"/>
              <a:buChar char="•"/>
            </a:pPr>
            <a:r>
              <a:rPr lang="en-US" sz="1800"/>
              <a:t>Extensible and adaptable, works with all CNIs, OS, and cloud providers</a:t>
            </a:r>
          </a:p>
          <a:p>
            <a:pPr marL="285750" indent="-285750">
              <a:buFont typeface="Arial" panose="020B0604020202020204" pitchFamily="34" charset="0"/>
              <a:buChar char="•"/>
            </a:pPr>
            <a:r>
              <a:rPr lang="en-US" sz="1800"/>
              <a:t>L4/L7 metrics and powerful distributed packet capturing capability</a:t>
            </a:r>
            <a:endParaRPr lang="en-US"/>
          </a:p>
        </p:txBody>
      </p:sp>
      <p:pic>
        <p:nvPicPr>
          <p:cNvPr id="34" name="Content Placeholder 33" descr="A screenshot of a computer">
            <a:extLst>
              <a:ext uri="{FF2B5EF4-FFF2-40B4-BE49-F238E27FC236}">
                <a16:creationId xmlns:a16="http://schemas.microsoft.com/office/drawing/2014/main" id="{45CF0B02-92F9-638A-4939-53B2C74FCA5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033176" y="2038022"/>
            <a:ext cx="6920349" cy="3227883"/>
          </a:xfrm>
          <a:prstGeom prst="rect">
            <a:avLst/>
          </a:prstGeom>
          <a:noFill/>
          <a:ln>
            <a:noFill/>
          </a:ln>
        </p:spPr>
      </p:pic>
      <p:sp>
        <p:nvSpPr>
          <p:cNvPr id="3" name="TextBox 2">
            <a:extLst>
              <a:ext uri="{FF2B5EF4-FFF2-40B4-BE49-F238E27FC236}">
                <a16:creationId xmlns:a16="http://schemas.microsoft.com/office/drawing/2014/main" id="{4139A011-5798-9803-51E7-C06F13738478}"/>
              </a:ext>
            </a:extLst>
          </p:cNvPr>
          <p:cNvSpPr txBox="1"/>
          <p:nvPr/>
        </p:nvSpPr>
        <p:spPr>
          <a:xfrm>
            <a:off x="396608" y="5916057"/>
            <a:ext cx="5699392" cy="400110"/>
          </a:xfrm>
          <a:prstGeom prst="rect">
            <a:avLst/>
          </a:prstGeom>
          <a:noFill/>
        </p:spPr>
        <p:txBody>
          <a:bodyPr wrap="square" rtlCol="0">
            <a:spAutoFit/>
          </a:bodyPr>
          <a:lstStyle/>
          <a:p>
            <a:r>
              <a:rPr lang="en-US" sz="2000"/>
              <a:t>To learn more checkout:  </a:t>
            </a:r>
            <a:r>
              <a:rPr lang="en-US" sz="2000" kern="0" spc="-50">
                <a:latin typeface="Segoe UI Semibold"/>
                <a:cs typeface="Segoe UI"/>
              </a:rPr>
              <a:t>aka.ms/retina</a:t>
            </a:r>
          </a:p>
        </p:txBody>
      </p:sp>
      <p:sp>
        <p:nvSpPr>
          <p:cNvPr id="4" name="TextBox 3">
            <a:extLst>
              <a:ext uri="{FF2B5EF4-FFF2-40B4-BE49-F238E27FC236}">
                <a16:creationId xmlns:a16="http://schemas.microsoft.com/office/drawing/2014/main" id="{6E6B9A78-6AD4-CDFF-D48D-F138985943CE}"/>
              </a:ext>
            </a:extLst>
          </p:cNvPr>
          <p:cNvSpPr txBox="1"/>
          <p:nvPr/>
        </p:nvSpPr>
        <p:spPr>
          <a:xfrm>
            <a:off x="7429501" y="5916057"/>
            <a:ext cx="4622952" cy="400110"/>
          </a:xfrm>
          <a:prstGeom prst="rect">
            <a:avLst/>
          </a:prstGeom>
          <a:noFill/>
        </p:spPr>
        <p:txBody>
          <a:bodyPr wrap="square" rtlCol="0">
            <a:spAutoFit/>
          </a:bodyPr>
          <a:lstStyle/>
          <a:p>
            <a:r>
              <a:rPr lang="en-US" sz="2000" b="1"/>
              <a:t>https://github.com/microsoft/retina</a:t>
            </a:r>
          </a:p>
        </p:txBody>
      </p:sp>
    </p:spTree>
    <p:extLst>
      <p:ext uri="{BB962C8B-B14F-4D97-AF65-F5344CB8AC3E}">
        <p14:creationId xmlns:p14="http://schemas.microsoft.com/office/powerpoint/2010/main" val="3746652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E2DF5-58D7-992E-70E8-D941724F7643}"/>
              </a:ext>
            </a:extLst>
          </p:cNvPr>
          <p:cNvSpPr>
            <a:spLocks noGrp="1"/>
          </p:cNvSpPr>
          <p:nvPr>
            <p:ph type="title"/>
          </p:nvPr>
        </p:nvSpPr>
        <p:spPr>
          <a:xfrm>
            <a:off x="584200" y="2867856"/>
            <a:ext cx="4663440" cy="669094"/>
          </a:xfrm>
        </p:spPr>
        <p:txBody>
          <a:bodyPr/>
          <a:lstStyle/>
          <a:p>
            <a:r>
              <a:rPr lang="en-US" dirty="0">
                <a:cs typeface="Segoe UI"/>
              </a:rPr>
              <a:t>DEMO</a:t>
            </a:r>
            <a:endParaRPr lang="en-US" dirty="0"/>
          </a:p>
        </p:txBody>
      </p:sp>
      <p:sp>
        <p:nvSpPr>
          <p:cNvPr id="3" name="TextBox 2">
            <a:extLst>
              <a:ext uri="{FF2B5EF4-FFF2-40B4-BE49-F238E27FC236}">
                <a16:creationId xmlns:a16="http://schemas.microsoft.com/office/drawing/2014/main" id="{8D77CDAB-BB60-3960-1A70-EA888429928B}"/>
              </a:ext>
            </a:extLst>
          </p:cNvPr>
          <p:cNvSpPr txBox="1"/>
          <p:nvPr/>
        </p:nvSpPr>
        <p:spPr>
          <a:xfrm>
            <a:off x="581319" y="3668597"/>
            <a:ext cx="6143133"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cs typeface="Segoe Sans Text"/>
              </a:rPr>
              <a:t>Integrate with managed Prometheus</a:t>
            </a:r>
          </a:p>
          <a:p>
            <a:r>
              <a:rPr lang="en-US" sz="1600">
                <a:cs typeface="Segoe Sans Text"/>
              </a:rPr>
              <a:t>Dashboards via managed Grafana</a:t>
            </a:r>
          </a:p>
        </p:txBody>
      </p:sp>
    </p:spTree>
    <p:extLst>
      <p:ext uri="{BB962C8B-B14F-4D97-AF65-F5344CB8AC3E}">
        <p14:creationId xmlns:p14="http://schemas.microsoft.com/office/powerpoint/2010/main" val="1883701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9144000" cy="615553"/>
          </a:xfrm>
        </p:spPr>
        <p:txBody>
          <a:bodyPr/>
          <a:lstStyle/>
          <a:p>
            <a:r>
              <a:rPr lang="en-US" dirty="0"/>
              <a:t>Workload Identity</a:t>
            </a:r>
          </a:p>
        </p:txBody>
      </p:sp>
    </p:spTree>
    <p:extLst>
      <p:ext uri="{BB962C8B-B14F-4D97-AF65-F5344CB8AC3E}">
        <p14:creationId xmlns:p14="http://schemas.microsoft.com/office/powerpoint/2010/main" val="37210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D55E-9EDE-45C6-9C39-7F3A74F05EBF}"/>
              </a:ext>
            </a:extLst>
          </p:cNvPr>
          <p:cNvSpPr>
            <a:spLocks noGrp="1"/>
          </p:cNvSpPr>
          <p:nvPr>
            <p:ph type="title"/>
          </p:nvPr>
        </p:nvSpPr>
        <p:spPr>
          <a:xfrm>
            <a:off x="588263" y="457200"/>
            <a:ext cx="11018520" cy="492443"/>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200" kern="0" dirty="0">
                <a:solidFill>
                  <a:schemeClr val="tx2"/>
                </a:solidFill>
                <a:latin typeface="Segoe UI Semibold"/>
                <a:cs typeface="Segoe UI"/>
              </a:rPr>
              <a:t>Workload Identity Federation</a:t>
            </a:r>
          </a:p>
        </p:txBody>
      </p:sp>
      <p:sp>
        <p:nvSpPr>
          <p:cNvPr id="3" name="Text Placeholder 2">
            <a:extLst>
              <a:ext uri="{FF2B5EF4-FFF2-40B4-BE49-F238E27FC236}">
                <a16:creationId xmlns:a16="http://schemas.microsoft.com/office/drawing/2014/main" id="{19E7DD27-0F04-4372-8653-11AD815D7011}"/>
              </a:ext>
            </a:extLst>
          </p:cNvPr>
          <p:cNvSpPr>
            <a:spLocks noGrp="1"/>
          </p:cNvSpPr>
          <p:nvPr>
            <p:ph type="body" sz="quarter" idx="10"/>
          </p:nvPr>
        </p:nvSpPr>
        <p:spPr>
          <a:xfrm>
            <a:off x="586390" y="1434653"/>
            <a:ext cx="11018520" cy="861681"/>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i="1" dirty="0"/>
              <a:t>Allows you to access Azure Active Directory (Azure AD) protected resources without needing to manage secrets</a:t>
            </a:r>
          </a:p>
        </p:txBody>
      </p:sp>
      <p:pic>
        <p:nvPicPr>
          <p:cNvPr id="5" name="Graphic 4">
            <a:extLst>
              <a:ext uri="{FF2B5EF4-FFF2-40B4-BE49-F238E27FC236}">
                <a16:creationId xmlns:a16="http://schemas.microsoft.com/office/drawing/2014/main" id="{4EB645DA-1F1D-4649-808C-9C433E110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390" y="2759368"/>
            <a:ext cx="10358051" cy="3641012"/>
          </a:xfrm>
          <a:prstGeom prst="rect">
            <a:avLst/>
          </a:prstGeom>
        </p:spPr>
      </p:pic>
    </p:spTree>
    <p:extLst>
      <p:ext uri="{BB962C8B-B14F-4D97-AF65-F5344CB8AC3E}">
        <p14:creationId xmlns:p14="http://schemas.microsoft.com/office/powerpoint/2010/main" val="688642262"/>
      </p:ext>
    </p:extLst>
  </p:cSld>
  <p:clrMapOvr>
    <a:masterClrMapping/>
  </p:clrMapOvr>
  <p:transition>
    <p:fade/>
  </p:transition>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adrão dos Descobrimentos, Lisbonne - Réservez des tickets pour votre ...">
            <a:extLst>
              <a:ext uri="{FF2B5EF4-FFF2-40B4-BE49-F238E27FC236}">
                <a16:creationId xmlns:a16="http://schemas.microsoft.com/office/drawing/2014/main" id="{5061701D-B215-023F-C023-A0852419106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 r="7192" b="7192"/>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Diagonal Corners Rounded 35">
            <a:extLst>
              <a:ext uri="{FF2B5EF4-FFF2-40B4-BE49-F238E27FC236}">
                <a16:creationId xmlns:a16="http://schemas.microsoft.com/office/drawing/2014/main" id="{1747FF6A-0282-44E7-CB32-372D37A70C67}"/>
              </a:ext>
            </a:extLst>
          </p:cNvPr>
          <p:cNvSpPr/>
          <p:nvPr/>
        </p:nvSpPr>
        <p:spPr>
          <a:xfrm>
            <a:off x="483347" y="270557"/>
            <a:ext cx="9570104" cy="1145160"/>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Location</a:t>
            </a:r>
          </a:p>
        </p:txBody>
      </p:sp>
      <p:pic>
        <p:nvPicPr>
          <p:cNvPr id="4" name="Picture 2">
            <a:extLst>
              <a:ext uri="{FF2B5EF4-FFF2-40B4-BE49-F238E27FC236}">
                <a16:creationId xmlns:a16="http://schemas.microsoft.com/office/drawing/2014/main" id="{C2B7BB56-8F43-7BAC-4551-9E50E5295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0224" y="5217723"/>
            <a:ext cx="1879072" cy="14511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cloud with a flag&#10;&#10;Description automatically generated">
            <a:extLst>
              <a:ext uri="{FF2B5EF4-FFF2-40B4-BE49-F238E27FC236}">
                <a16:creationId xmlns:a16="http://schemas.microsoft.com/office/drawing/2014/main" id="{04BFABDF-AEEB-374E-DCC6-7F46CC299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3451" y="189088"/>
            <a:ext cx="2359401" cy="1327163"/>
          </a:xfrm>
          <a:prstGeom prst="rect">
            <a:avLst/>
          </a:prstGeom>
        </p:spPr>
      </p:pic>
      <p:pic>
        <p:nvPicPr>
          <p:cNvPr id="6" name="Picture 5" descr="A close-up of a logo&#10;&#10;Description automatically generated with medium confidence">
            <a:extLst>
              <a:ext uri="{FF2B5EF4-FFF2-40B4-BE49-F238E27FC236}">
                <a16:creationId xmlns:a16="http://schemas.microsoft.com/office/drawing/2014/main" id="{02DFD5F6-CBFB-5999-043C-77FE1FE2D6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2882" y="141118"/>
            <a:ext cx="3071120" cy="1327163"/>
          </a:xfrm>
          <a:prstGeom prst="rect">
            <a:avLst/>
          </a:prstGeom>
        </p:spPr>
      </p:pic>
      <p:sp>
        <p:nvSpPr>
          <p:cNvPr id="8" name="Rectangle: Diagonal Corners Rounded 7">
            <a:extLst>
              <a:ext uri="{FF2B5EF4-FFF2-40B4-BE49-F238E27FC236}">
                <a16:creationId xmlns:a16="http://schemas.microsoft.com/office/drawing/2014/main" id="{61CF669E-1DBD-4C34-DE91-6425742DD8C6}"/>
              </a:ext>
            </a:extLst>
          </p:cNvPr>
          <p:cNvSpPr/>
          <p:nvPr/>
        </p:nvSpPr>
        <p:spPr>
          <a:xfrm>
            <a:off x="457416" y="1566450"/>
            <a:ext cx="9570104" cy="1265388"/>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Diamond</a:t>
            </a:r>
          </a:p>
        </p:txBody>
      </p:sp>
      <p:pic>
        <p:nvPicPr>
          <p:cNvPr id="9" name="Graphic 8">
            <a:extLst>
              <a:ext uri="{FF2B5EF4-FFF2-40B4-BE49-F238E27FC236}">
                <a16:creationId xmlns:a16="http://schemas.microsoft.com/office/drawing/2014/main" id="{18DB0825-0362-E47E-EABF-39AED8B22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39853" y="1919787"/>
            <a:ext cx="3667874" cy="622686"/>
          </a:xfrm>
          <a:prstGeom prst="rect">
            <a:avLst/>
          </a:prstGeom>
        </p:spPr>
      </p:pic>
      <p:sp>
        <p:nvSpPr>
          <p:cNvPr id="10" name="Rectangle: Diagonal Corners Rounded 9">
            <a:extLst>
              <a:ext uri="{FF2B5EF4-FFF2-40B4-BE49-F238E27FC236}">
                <a16:creationId xmlns:a16="http://schemas.microsoft.com/office/drawing/2014/main" id="{570EBA22-9216-280A-EF42-3D01AEFCDAA5}"/>
              </a:ext>
            </a:extLst>
          </p:cNvPr>
          <p:cNvSpPr/>
          <p:nvPr/>
        </p:nvSpPr>
        <p:spPr>
          <a:xfrm>
            <a:off x="457416" y="3042065"/>
            <a:ext cx="9570104" cy="1094537"/>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Gold</a:t>
            </a:r>
          </a:p>
        </p:txBody>
      </p:sp>
      <p:sp>
        <p:nvSpPr>
          <p:cNvPr id="13" name="Rectangle: Diagonal Corners Rounded 12">
            <a:extLst>
              <a:ext uri="{FF2B5EF4-FFF2-40B4-BE49-F238E27FC236}">
                <a16:creationId xmlns:a16="http://schemas.microsoft.com/office/drawing/2014/main" id="{18B13460-7BF9-0A4B-13D1-6F2AB096C6EF}"/>
              </a:ext>
            </a:extLst>
          </p:cNvPr>
          <p:cNvSpPr/>
          <p:nvPr/>
        </p:nvSpPr>
        <p:spPr>
          <a:xfrm>
            <a:off x="457416" y="4346830"/>
            <a:ext cx="9570104" cy="1094537"/>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Silver</a:t>
            </a:r>
          </a:p>
        </p:txBody>
      </p:sp>
      <p:sp>
        <p:nvSpPr>
          <p:cNvPr id="14" name="Rectangle: Diagonal Corners Rounded 13">
            <a:extLst>
              <a:ext uri="{FF2B5EF4-FFF2-40B4-BE49-F238E27FC236}">
                <a16:creationId xmlns:a16="http://schemas.microsoft.com/office/drawing/2014/main" id="{3F98CB03-AD8A-8D7D-6BB0-420BD516AD88}"/>
              </a:ext>
            </a:extLst>
          </p:cNvPr>
          <p:cNvSpPr/>
          <p:nvPr/>
        </p:nvSpPr>
        <p:spPr>
          <a:xfrm>
            <a:off x="457416" y="5638872"/>
            <a:ext cx="9570104" cy="1094537"/>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Swag</a:t>
            </a:r>
          </a:p>
        </p:txBody>
      </p:sp>
      <p:pic>
        <p:nvPicPr>
          <p:cNvPr id="12" name="Picture 11" descr="A black and white logo&#10;&#10;Description automatically generated with low confidence">
            <a:extLst>
              <a:ext uri="{FF2B5EF4-FFF2-40B4-BE49-F238E27FC236}">
                <a16:creationId xmlns:a16="http://schemas.microsoft.com/office/drawing/2014/main" id="{29A8A75B-A88B-138D-C645-92ED7052CA77}"/>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9752" y="4645398"/>
            <a:ext cx="1847100" cy="378647"/>
          </a:xfrm>
          <a:prstGeom prst="rect">
            <a:avLst/>
          </a:prstGeom>
        </p:spPr>
      </p:pic>
      <p:pic>
        <p:nvPicPr>
          <p:cNvPr id="17" name="Picture 16" descr="A black background with red text&#10;&#10;Description automatically generated">
            <a:extLst>
              <a:ext uri="{FF2B5EF4-FFF2-40B4-BE49-F238E27FC236}">
                <a16:creationId xmlns:a16="http://schemas.microsoft.com/office/drawing/2014/main" id="{260736FF-92CB-0F23-1249-95ACCBE3C40D}"/>
              </a:ext>
            </a:extLst>
          </p:cNvPr>
          <p:cNvPicPr>
            <a:picLocks noChangeAspect="1"/>
          </p:cNvPicPr>
          <p:nvPr/>
        </p:nvPicPr>
        <p:blipFill rotWithShape="1">
          <a:blip r:embed="rId9">
            <a:extLst>
              <a:ext uri="{28A0092B-C50C-407E-A947-70E740481C1C}">
                <a14:useLocalDpi xmlns:a14="http://schemas.microsoft.com/office/drawing/2010/main" val="0"/>
              </a:ext>
            </a:extLst>
          </a:blip>
          <a:srcRect t="36560" b="35031"/>
          <a:stretch/>
        </p:blipFill>
        <p:spPr>
          <a:xfrm>
            <a:off x="2069887" y="1699233"/>
            <a:ext cx="3519434" cy="999822"/>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738013BF-2D5A-1C13-DBFD-5D75AB2C69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0154" y="3281617"/>
            <a:ext cx="3246698" cy="616394"/>
          </a:xfrm>
          <a:prstGeom prst="rect">
            <a:avLst/>
          </a:prstGeom>
        </p:spPr>
      </p:pic>
      <p:pic>
        <p:nvPicPr>
          <p:cNvPr id="45" name="Picture 44" descr="A picture containing font, graphics, graphic design, poster&#10;&#10;Description automatically generated">
            <a:extLst>
              <a:ext uri="{FF2B5EF4-FFF2-40B4-BE49-F238E27FC236}">
                <a16:creationId xmlns:a16="http://schemas.microsoft.com/office/drawing/2014/main" id="{1118CB2D-78D0-C019-9494-FFA018A4F2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5157" y="6009123"/>
            <a:ext cx="1406569" cy="354034"/>
          </a:xfrm>
          <a:prstGeom prst="rect">
            <a:avLst/>
          </a:prstGeom>
        </p:spPr>
      </p:pic>
      <p:pic>
        <p:nvPicPr>
          <p:cNvPr id="21" name="Picture 20" descr="A logo with a black background&#10;&#10;Description automatically generated">
            <a:extLst>
              <a:ext uri="{FF2B5EF4-FFF2-40B4-BE49-F238E27FC236}">
                <a16:creationId xmlns:a16="http://schemas.microsoft.com/office/drawing/2014/main" id="{972C68BC-43A6-ED2D-E739-406855FDF6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13448" y="4417181"/>
            <a:ext cx="1669618" cy="953834"/>
          </a:xfrm>
          <a:prstGeom prst="rect">
            <a:avLst/>
          </a:prstGeom>
        </p:spPr>
      </p:pic>
      <p:pic>
        <p:nvPicPr>
          <p:cNvPr id="29" name="Picture 28" descr="A picture containing font, graphics, graphic design, design&#10;&#10;Description automatically generated">
            <a:extLst>
              <a:ext uri="{FF2B5EF4-FFF2-40B4-BE49-F238E27FC236}">
                <a16:creationId xmlns:a16="http://schemas.microsoft.com/office/drawing/2014/main" id="{495D56B4-2440-86B4-2504-F75B7D0065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89014" y="4602287"/>
            <a:ext cx="2073759" cy="556480"/>
          </a:xfrm>
          <a:prstGeom prst="rect">
            <a:avLst/>
          </a:prstGeom>
        </p:spPr>
      </p:pic>
      <p:pic>
        <p:nvPicPr>
          <p:cNvPr id="42" name="Picture 41" descr="A black background with blue text&#10;&#10;Description automatically generated with low confidence">
            <a:extLst>
              <a:ext uri="{FF2B5EF4-FFF2-40B4-BE49-F238E27FC236}">
                <a16:creationId xmlns:a16="http://schemas.microsoft.com/office/drawing/2014/main" id="{6F511204-4BE5-5C0B-31B3-9C437CA878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85013" y="4364645"/>
            <a:ext cx="1584992" cy="950995"/>
          </a:xfrm>
          <a:prstGeom prst="rect">
            <a:avLst/>
          </a:prstGeom>
        </p:spPr>
      </p:pic>
    </p:spTree>
    <p:extLst>
      <p:ext uri="{BB962C8B-B14F-4D97-AF65-F5344CB8AC3E}">
        <p14:creationId xmlns:p14="http://schemas.microsoft.com/office/powerpoint/2010/main" val="3115772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C2F0-A03B-A878-DB7D-A422FA8C0811}"/>
              </a:ext>
            </a:extLst>
          </p:cNvPr>
          <p:cNvSpPr>
            <a:spLocks noGrp="1"/>
          </p:cNvSpPr>
          <p:nvPr>
            <p:ph type="title"/>
          </p:nvPr>
        </p:nvSpPr>
        <p:spPr/>
        <p:txBody>
          <a:bodyPr/>
          <a:lstStyle/>
          <a:p>
            <a:r>
              <a:rPr lang="en-US"/>
              <a:t>Workload Identity Configuration Overview</a:t>
            </a:r>
          </a:p>
        </p:txBody>
      </p:sp>
      <p:pic>
        <p:nvPicPr>
          <p:cNvPr id="5" name="Content Placeholder 4" descr="A diagram of a company&#10;&#10;Description automatically generated">
            <a:extLst>
              <a:ext uri="{FF2B5EF4-FFF2-40B4-BE49-F238E27FC236}">
                <a16:creationId xmlns:a16="http://schemas.microsoft.com/office/drawing/2014/main" id="{91E9A632-7176-DB3C-A625-C21AF13FE435}"/>
              </a:ext>
            </a:extLst>
          </p:cNvPr>
          <p:cNvPicPr>
            <a:picLocks noGrp="1" noChangeAspect="1"/>
          </p:cNvPicPr>
          <p:nvPr>
            <p:ph sz="quarter" idx="10"/>
          </p:nvPr>
        </p:nvPicPr>
        <p:blipFill>
          <a:blip r:embed="rId3"/>
          <a:stretch>
            <a:fillRect/>
          </a:stretch>
        </p:blipFill>
        <p:spPr>
          <a:xfrm>
            <a:off x="4650828" y="1589741"/>
            <a:ext cx="7541172" cy="4950173"/>
          </a:xfrm>
        </p:spPr>
      </p:pic>
      <p:sp>
        <p:nvSpPr>
          <p:cNvPr id="6" name="TextBox 5">
            <a:extLst>
              <a:ext uri="{FF2B5EF4-FFF2-40B4-BE49-F238E27FC236}">
                <a16:creationId xmlns:a16="http://schemas.microsoft.com/office/drawing/2014/main" id="{B068DE96-925F-6685-D2D3-DE7AE5C1BBCA}"/>
              </a:ext>
            </a:extLst>
          </p:cNvPr>
          <p:cNvSpPr txBox="1"/>
          <p:nvPr/>
        </p:nvSpPr>
        <p:spPr>
          <a:xfrm>
            <a:off x="590807" y="1432627"/>
            <a:ext cx="3956677" cy="4739759"/>
          </a:xfrm>
          <a:prstGeom prst="rect">
            <a:avLst/>
          </a:prstGeom>
          <a:noFill/>
        </p:spPr>
        <p:txBody>
          <a:bodyPr wrap="square" lIns="0" tIns="0" rIns="0" bIns="0" rtlCol="0" anchor="t">
            <a:spAutoFit/>
          </a:bodyPr>
          <a:lstStyle/>
          <a:p>
            <a:pPr marL="514350" indent="-514350" algn="l">
              <a:buAutoNum type="arabicPeriod"/>
            </a:pPr>
            <a:r>
              <a:rPr lang="en-US" sz="2200" dirty="0"/>
              <a:t>Enable workload identity and OIDC endpoint</a:t>
            </a:r>
            <a:endParaRPr lang="en-US" sz="2200">
              <a:cs typeface="Segoe UI"/>
            </a:endParaRPr>
          </a:p>
          <a:p>
            <a:pPr marL="514350" indent="-514350">
              <a:buAutoNum type="arabicPeriod"/>
            </a:pPr>
            <a:endParaRPr lang="en-US" sz="2200" dirty="0"/>
          </a:p>
          <a:p>
            <a:pPr marL="514350" indent="-514350" algn="l">
              <a:buAutoNum type="arabicPeriod"/>
            </a:pPr>
            <a:r>
              <a:rPr lang="en-US" sz="2200" dirty="0"/>
              <a:t>Create managed identity</a:t>
            </a:r>
            <a:endParaRPr lang="en-US" sz="2200">
              <a:cs typeface="Segoe UI"/>
            </a:endParaRPr>
          </a:p>
          <a:p>
            <a:pPr marL="514350" indent="-514350">
              <a:buAutoNum type="arabicPeriod"/>
            </a:pPr>
            <a:endParaRPr lang="en-US" sz="2200" dirty="0"/>
          </a:p>
          <a:p>
            <a:pPr marL="514350" indent="-514350" algn="l">
              <a:buAutoNum type="arabicPeriod"/>
            </a:pPr>
            <a:r>
              <a:rPr lang="en-US" sz="2200" dirty="0"/>
              <a:t>Assign RBAC for Azure OpenAI</a:t>
            </a:r>
            <a:endParaRPr lang="en-US" sz="2200">
              <a:cs typeface="Segoe UI"/>
            </a:endParaRPr>
          </a:p>
          <a:p>
            <a:pPr marL="514350" indent="-514350">
              <a:buAutoNum type="arabicPeriod"/>
            </a:pPr>
            <a:endParaRPr lang="en-US" sz="2200" dirty="0"/>
          </a:p>
          <a:p>
            <a:pPr marL="514350" indent="-514350" algn="l">
              <a:buAutoNum type="arabicPeriod"/>
            </a:pPr>
            <a:r>
              <a:rPr lang="en-US" sz="2200" dirty="0"/>
              <a:t>Create federated credential</a:t>
            </a:r>
            <a:endParaRPr lang="en-US" sz="2200">
              <a:cs typeface="Segoe UI"/>
            </a:endParaRPr>
          </a:p>
          <a:p>
            <a:pPr marL="514350" indent="-514350">
              <a:buAutoNum type="arabicPeriod"/>
            </a:pPr>
            <a:endParaRPr lang="en-US" sz="2200" dirty="0"/>
          </a:p>
          <a:p>
            <a:pPr marL="514350" indent="-514350" algn="l">
              <a:buAutoNum type="arabicPeriod"/>
            </a:pPr>
            <a:r>
              <a:rPr lang="en-US" sz="2200" dirty="0"/>
              <a:t>Create </a:t>
            </a:r>
            <a:r>
              <a:rPr lang="en-US" sz="2200" err="1"/>
              <a:t>ServiceAccount</a:t>
            </a:r>
            <a:endParaRPr lang="en-US" sz="2200">
              <a:cs typeface="Segoe UI"/>
            </a:endParaRPr>
          </a:p>
          <a:p>
            <a:pPr marL="514350" indent="-514350">
              <a:buAutoNum type="arabicPeriod"/>
            </a:pPr>
            <a:endParaRPr lang="en-US" sz="2200" dirty="0"/>
          </a:p>
          <a:p>
            <a:pPr marL="514350" indent="-514350" algn="l">
              <a:buAutoNum type="arabicPeriod"/>
            </a:pPr>
            <a:r>
              <a:rPr lang="en-US" sz="2200" dirty="0"/>
              <a:t>Assign </a:t>
            </a:r>
            <a:r>
              <a:rPr lang="en-US" sz="2200" err="1"/>
              <a:t>ServiceAccount</a:t>
            </a:r>
            <a:r>
              <a:rPr lang="en-US" sz="2200" dirty="0"/>
              <a:t> to Pod</a:t>
            </a:r>
            <a:endParaRPr lang="en-US" sz="2200" dirty="0">
              <a:cs typeface="Segoe UI"/>
            </a:endParaRPr>
          </a:p>
        </p:txBody>
      </p:sp>
    </p:spTree>
    <p:extLst>
      <p:ext uri="{BB962C8B-B14F-4D97-AF65-F5344CB8AC3E}">
        <p14:creationId xmlns:p14="http://schemas.microsoft.com/office/powerpoint/2010/main" val="107613584"/>
      </p:ext>
    </p:extLst>
  </p:cSld>
  <p:clrMapOvr>
    <a:masterClrMapping/>
  </p:clrMapOvr>
  <p:transition>
    <p:fade/>
  </p:transition>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E2DF5-58D7-992E-70E8-D941724F7643}"/>
              </a:ext>
            </a:extLst>
          </p:cNvPr>
          <p:cNvSpPr>
            <a:spLocks noGrp="1"/>
          </p:cNvSpPr>
          <p:nvPr>
            <p:ph type="title"/>
          </p:nvPr>
        </p:nvSpPr>
        <p:spPr>
          <a:xfrm>
            <a:off x="584200" y="2867856"/>
            <a:ext cx="4663440" cy="669094"/>
          </a:xfrm>
        </p:spPr>
        <p:txBody>
          <a:bodyPr/>
          <a:lstStyle/>
          <a:p>
            <a:r>
              <a:rPr lang="en-US" dirty="0">
                <a:cs typeface="Segoe UI"/>
              </a:rPr>
              <a:t>DEMO</a:t>
            </a:r>
            <a:endParaRPr lang="en-US" dirty="0"/>
          </a:p>
        </p:txBody>
      </p:sp>
      <p:sp>
        <p:nvSpPr>
          <p:cNvPr id="3" name="TextBox 2">
            <a:extLst>
              <a:ext uri="{FF2B5EF4-FFF2-40B4-BE49-F238E27FC236}">
                <a16:creationId xmlns:a16="http://schemas.microsoft.com/office/drawing/2014/main" id="{C1A11109-8457-4019-E2F8-A614362976B0}"/>
              </a:ext>
            </a:extLst>
          </p:cNvPr>
          <p:cNvSpPr txBox="1"/>
          <p:nvPr/>
        </p:nvSpPr>
        <p:spPr>
          <a:xfrm>
            <a:off x="581319" y="3668597"/>
            <a:ext cx="6143133"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cs typeface="Segoe Sans Text"/>
              </a:rPr>
              <a:t>Integrate workload identity with </a:t>
            </a:r>
            <a:r>
              <a:rPr lang="en-US" sz="1600" err="1">
                <a:cs typeface="Segoe Sans Text"/>
              </a:rPr>
              <a:t>openAI</a:t>
            </a:r>
            <a:r>
              <a:rPr lang="en-US" sz="1600">
                <a:cs typeface="Segoe Sans Text"/>
              </a:rPr>
              <a:t> service</a:t>
            </a:r>
          </a:p>
        </p:txBody>
      </p:sp>
    </p:spTree>
    <p:extLst>
      <p:ext uri="{BB962C8B-B14F-4D97-AF65-F5344CB8AC3E}">
        <p14:creationId xmlns:p14="http://schemas.microsoft.com/office/powerpoint/2010/main" val="18359253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9144000" cy="615553"/>
          </a:xfrm>
        </p:spPr>
        <p:txBody>
          <a:bodyPr/>
          <a:lstStyle/>
          <a:p>
            <a:r>
              <a:rPr lang="en-US" dirty="0"/>
              <a:t>Node Auto-provisioning</a:t>
            </a:r>
          </a:p>
        </p:txBody>
      </p:sp>
    </p:spTree>
    <p:extLst>
      <p:ext uri="{BB962C8B-B14F-4D97-AF65-F5344CB8AC3E}">
        <p14:creationId xmlns:p14="http://schemas.microsoft.com/office/powerpoint/2010/main" val="250804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149BB-5467-DAEA-A0EA-29329CE54469}"/>
              </a:ext>
            </a:extLst>
          </p:cNvPr>
          <p:cNvSpPr>
            <a:spLocks noGrp="1"/>
          </p:cNvSpPr>
          <p:nvPr>
            <p:ph type="title"/>
          </p:nvPr>
        </p:nvSpPr>
        <p:spPr/>
        <p:txBody>
          <a:bodyPr/>
          <a:lstStyle/>
          <a:p>
            <a:r>
              <a:rPr lang="en-US"/>
              <a:t>Overprovisioning is the #1 factor leading to overspend</a:t>
            </a:r>
          </a:p>
        </p:txBody>
      </p:sp>
      <p:sp>
        <p:nvSpPr>
          <p:cNvPr id="3" name="Content Placeholder 2">
            <a:extLst>
              <a:ext uri="{FF2B5EF4-FFF2-40B4-BE49-F238E27FC236}">
                <a16:creationId xmlns:a16="http://schemas.microsoft.com/office/drawing/2014/main" id="{7DEAEB47-B056-F345-1253-0C6A81C41262}"/>
              </a:ext>
            </a:extLst>
          </p:cNvPr>
          <p:cNvSpPr>
            <a:spLocks noGrp="1"/>
          </p:cNvSpPr>
          <p:nvPr>
            <p:ph sz="quarter" idx="12"/>
          </p:nvPr>
        </p:nvSpPr>
        <p:spPr/>
        <p:txBody>
          <a:bodyPr/>
          <a:lstStyle/>
          <a:p>
            <a:endParaRPr lang="en-US"/>
          </a:p>
        </p:txBody>
      </p:sp>
      <p:sp>
        <p:nvSpPr>
          <p:cNvPr id="4" name="Content Placeholder 3">
            <a:extLst>
              <a:ext uri="{FF2B5EF4-FFF2-40B4-BE49-F238E27FC236}">
                <a16:creationId xmlns:a16="http://schemas.microsoft.com/office/drawing/2014/main" id="{A20C1A85-C976-B3F0-F00F-7AB34D089DB5}"/>
              </a:ext>
            </a:extLst>
          </p:cNvPr>
          <p:cNvSpPr>
            <a:spLocks noGrp="1"/>
          </p:cNvSpPr>
          <p:nvPr>
            <p:ph sz="quarter" idx="13"/>
          </p:nvPr>
        </p:nvSpPr>
        <p:spPr/>
        <p:txBody>
          <a:bodyPr/>
          <a:lstStyle/>
          <a:p>
            <a:endParaRPr lang="en-US"/>
          </a:p>
        </p:txBody>
      </p:sp>
      <p:pic>
        <p:nvPicPr>
          <p:cNvPr id="5" name="Picture 2" descr="Over 65% of containers use less than half of their requested CPU">
            <a:extLst>
              <a:ext uri="{FF2B5EF4-FFF2-40B4-BE49-F238E27FC236}">
                <a16:creationId xmlns:a16="http://schemas.microsoft.com/office/drawing/2014/main" id="{F187C465-4355-E0A6-0240-E570AD1AD1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2296"/>
          <a:stretch/>
        </p:blipFill>
        <p:spPr bwMode="auto">
          <a:xfrm>
            <a:off x="552148" y="1435100"/>
            <a:ext cx="5250163" cy="4760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ver 65% of containers use less than half of their requested memory">
            <a:extLst>
              <a:ext uri="{FF2B5EF4-FFF2-40B4-BE49-F238E27FC236}">
                <a16:creationId xmlns:a16="http://schemas.microsoft.com/office/drawing/2014/main" id="{87571241-AE1F-F37F-115D-03AAD25F2D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1721"/>
          <a:stretch/>
        </p:blipFill>
        <p:spPr bwMode="auto">
          <a:xfrm>
            <a:off x="6396036" y="1435100"/>
            <a:ext cx="5302471" cy="47604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124BDF-FD71-F0B8-006B-BC3C0763B8EC}"/>
              </a:ext>
            </a:extLst>
          </p:cNvPr>
          <p:cNvSpPr txBox="1"/>
          <p:nvPr/>
        </p:nvSpPr>
        <p:spPr>
          <a:xfrm>
            <a:off x="8908637" y="6488624"/>
            <a:ext cx="317450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Segoe UI"/>
                <a:ea typeface="+mn-ea"/>
                <a:cs typeface="+mn-cs"/>
                <a:hlinkClick r:id="rId6"/>
              </a:rPr>
              <a:t>Datadog: 10 insights on real-world container use</a:t>
            </a:r>
            <a:endParaRPr kumimoji="0" lang="en-US" sz="1100" b="0" i="1"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14113161"/>
      </p:ext>
    </p:extLst>
  </p:cSld>
  <p:clrMapOvr>
    <a:masterClrMapping/>
  </p:clrMapOvr>
  <p:transition>
    <p:fade/>
  </p:transition>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C8E8-3A6A-FEAF-AC0E-4913B472DB25}"/>
              </a:ext>
            </a:extLst>
          </p:cNvPr>
          <p:cNvSpPr>
            <a:spLocks noGrp="1"/>
          </p:cNvSpPr>
          <p:nvPr>
            <p:ph type="title"/>
          </p:nvPr>
        </p:nvSpPr>
        <p:spPr>
          <a:xfrm>
            <a:off x="561371" y="447283"/>
            <a:ext cx="6503737" cy="540556"/>
          </a:xfrm>
        </p:spPr>
        <p:txBody>
          <a:bodyPr anchor="ctr">
            <a:noAutofit/>
          </a:bodyPr>
          <a:lstStyle/>
          <a:p>
            <a:r>
              <a:rPr lang="en-US" b="1">
                <a:cs typeface="Segoe UI"/>
              </a:rPr>
              <a:t>AKS Cost Analysis </a:t>
            </a:r>
          </a:p>
        </p:txBody>
      </p:sp>
      <p:sp>
        <p:nvSpPr>
          <p:cNvPr id="5" name="TextBox 4">
            <a:extLst>
              <a:ext uri="{FF2B5EF4-FFF2-40B4-BE49-F238E27FC236}">
                <a16:creationId xmlns:a16="http://schemas.microsoft.com/office/drawing/2014/main" id="{D5C0DF3A-F9CD-B955-C442-7B88F93B0930}"/>
              </a:ext>
            </a:extLst>
          </p:cNvPr>
          <p:cNvSpPr txBox="1"/>
          <p:nvPr/>
        </p:nvSpPr>
        <p:spPr>
          <a:xfrm>
            <a:off x="601989" y="1530833"/>
            <a:ext cx="5458427" cy="45291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mn-cs"/>
              </a:rPr>
              <a:t>Granular cluster infra cost </a:t>
            </a: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breakdown by k8s constructs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mn-cs"/>
              </a:rPr>
              <a:t>Data reported directly in </a:t>
            </a: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Azure Portal UI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mn-cs"/>
              </a:rPr>
              <a:t>Standard and Premium tier AKS clusters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mn-cs"/>
              </a:rPr>
              <a:t>1</a:t>
            </a:r>
            <a:r>
              <a:rPr kumimoji="0" lang="en-US" sz="1800" b="0" i="0" u="none" strike="noStrike" kern="1200" cap="none" spc="0" normalizeH="0" baseline="30000" noProof="0">
                <a:ln>
                  <a:noFill/>
                </a:ln>
                <a:solidFill>
                  <a:srgbClr val="000000">
                    <a:lumMod val="95000"/>
                    <a:lumOff val="5000"/>
                  </a:srgbClr>
                </a:solidFill>
                <a:effectLst/>
                <a:uLnTx/>
                <a:uFillTx/>
                <a:latin typeface="Segoe UI"/>
                <a:ea typeface="+mn-ea"/>
                <a:cs typeface="+mn-cs"/>
              </a:rPr>
              <a:t>st</a:t>
            </a:r>
            <a:r>
              <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mn-cs"/>
              </a:rPr>
              <a:t> native cloud provider cost visibility experience </a:t>
            </a: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built on top of </a:t>
            </a:r>
            <a:r>
              <a:rPr kumimoji="0" lang="en-US" sz="1800" b="1" i="0" u="none" strike="noStrike" kern="1200" cap="none" spc="0" normalizeH="0" baseline="0" noProof="0" err="1">
                <a:ln>
                  <a:noFill/>
                </a:ln>
                <a:solidFill>
                  <a:srgbClr val="000000">
                    <a:lumMod val="95000"/>
                    <a:lumOff val="5000"/>
                  </a:srgbClr>
                </a:solidFill>
                <a:effectLst/>
                <a:uLnTx/>
                <a:uFillTx/>
                <a:latin typeface="Segoe UI"/>
                <a:ea typeface="+mn-ea"/>
                <a:cs typeface="+mn-cs"/>
              </a:rPr>
              <a:t>OpenCost</a:t>
            </a:r>
            <a:endPar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1</a:t>
            </a:r>
            <a:r>
              <a:rPr kumimoji="0" lang="en-US" sz="1800" b="1" i="0" u="none" strike="noStrike" kern="1200" cap="none" spc="0" normalizeH="0" baseline="30000" noProof="0">
                <a:ln>
                  <a:noFill/>
                </a:ln>
                <a:solidFill>
                  <a:srgbClr val="000000">
                    <a:lumMod val="95000"/>
                    <a:lumOff val="5000"/>
                  </a:srgbClr>
                </a:solidFill>
                <a:effectLst/>
                <a:uLnTx/>
                <a:uFillTx/>
                <a:latin typeface="Segoe UI"/>
                <a:ea typeface="+mn-ea"/>
                <a:cs typeface="+mn-cs"/>
              </a:rPr>
              <a:t>st</a:t>
            </a: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 service specific cost drilldown </a:t>
            </a:r>
            <a:r>
              <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mn-cs"/>
              </a:rPr>
              <a:t>in Azure Cost Management </a:t>
            </a:r>
          </a:p>
        </p:txBody>
      </p:sp>
      <p:sp>
        <p:nvSpPr>
          <p:cNvPr id="9" name="Title 1">
            <a:extLst>
              <a:ext uri="{FF2B5EF4-FFF2-40B4-BE49-F238E27FC236}">
                <a16:creationId xmlns:a16="http://schemas.microsoft.com/office/drawing/2014/main" id="{FD23EAA5-3BB2-2A8B-A6D5-0C6ACAC3A213}"/>
              </a:ext>
            </a:extLst>
          </p:cNvPr>
          <p:cNvSpPr txBox="1">
            <a:spLocks/>
          </p:cNvSpPr>
          <p:nvPr/>
        </p:nvSpPr>
        <p:spPr>
          <a:xfrm>
            <a:off x="8858767" y="1230096"/>
            <a:ext cx="3601600" cy="24622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000000">
                    <a:lumMod val="95000"/>
                    <a:lumOff val="5000"/>
                  </a:srgbClr>
                </a:solidFill>
                <a:effectLst/>
                <a:uLnTx/>
                <a:uFillTx/>
                <a:latin typeface="Segoe UI"/>
                <a:ea typeface="+mn-ea"/>
                <a:cs typeface="Segoe UI"/>
              </a:rPr>
              <a:t>https://aka.ms/aks/docs/cost-analysis</a:t>
            </a:r>
            <a:endParaRPr kumimoji="0" lang="en-US" sz="1600" b="0" i="0" u="none" strike="noStrike" kern="1200" cap="none" spc="-50" normalizeH="0" baseline="0" noProof="0">
              <a:ln w="3175">
                <a:noFill/>
              </a:ln>
              <a:solidFill>
                <a:srgbClr val="000000">
                  <a:lumMod val="95000"/>
                  <a:lumOff val="5000"/>
                </a:srgbClr>
              </a:solidFill>
              <a:effectLst/>
              <a:uLnTx/>
              <a:uFillTx/>
              <a:latin typeface="Segoe UI"/>
              <a:ea typeface="+mn-ea"/>
              <a:cs typeface="Segoe UI" pitchFamily="34" charset="0"/>
            </a:endParaRPr>
          </a:p>
        </p:txBody>
      </p:sp>
      <p:sp>
        <p:nvSpPr>
          <p:cNvPr id="7" name="Rounded Rectangle 18">
            <a:extLst>
              <a:ext uri="{FF2B5EF4-FFF2-40B4-BE49-F238E27FC236}">
                <a16:creationId xmlns:a16="http://schemas.microsoft.com/office/drawing/2014/main" id="{B51FAE63-3915-5403-0F73-5D0BA0EF4544}"/>
              </a:ext>
              <a:ext uri="{C183D7F6-B498-43B3-948B-1728B52AA6E4}">
                <adec:decorative xmlns:adec="http://schemas.microsoft.com/office/drawing/2017/decorative" val="1"/>
              </a:ext>
            </a:extLst>
          </p:cNvPr>
          <p:cNvSpPr/>
          <p:nvPr/>
        </p:nvSpPr>
        <p:spPr bwMode="auto">
          <a:xfrm>
            <a:off x="9190120" y="526523"/>
            <a:ext cx="2516389" cy="540556"/>
          </a:xfrm>
          <a:prstGeom prst="roundRect">
            <a:avLst>
              <a:gd name="adj" fmla="val 9671"/>
            </a:avLst>
          </a:prstGeom>
          <a:gradFill flip="none" rotWithShape="1">
            <a:gsLst>
              <a:gs pos="1000">
                <a:srgbClr val="0078D4"/>
              </a:gs>
              <a:gs pos="100000">
                <a:srgbClr val="C73ECC"/>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0" name="Rounded Rectangle 18" descr="Public preview&#10;">
            <a:extLst>
              <a:ext uri="{FF2B5EF4-FFF2-40B4-BE49-F238E27FC236}">
                <a16:creationId xmlns:a16="http://schemas.microsoft.com/office/drawing/2014/main" id="{B44674AE-8A9D-2925-BE70-0EBE3B8266FA}"/>
              </a:ext>
            </a:extLst>
          </p:cNvPr>
          <p:cNvSpPr/>
          <p:nvPr/>
        </p:nvSpPr>
        <p:spPr bwMode="auto">
          <a:xfrm>
            <a:off x="9126622" y="463023"/>
            <a:ext cx="2516389"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gradFill flip="none" rotWithShape="1">
                  <a:gsLst>
                    <a:gs pos="25904">
                      <a:srgbClr val="2F2F2F"/>
                    </a:gs>
                    <a:gs pos="46000">
                      <a:srgbClr val="2F2F2F"/>
                    </a:gs>
                  </a:gsLst>
                  <a:lin ang="2700000" scaled="1"/>
                  <a:tileRect/>
                </a:gradFill>
                <a:effectLst/>
                <a:uLnTx/>
                <a:uFillTx/>
                <a:latin typeface="Segoe UI Semibold"/>
                <a:ea typeface="+mn-ea"/>
                <a:cs typeface="Segoe UI Semibold"/>
              </a:rPr>
              <a:t>General Availability</a:t>
            </a:r>
          </a:p>
        </p:txBody>
      </p:sp>
      <p:pic>
        <p:nvPicPr>
          <p:cNvPr id="13" name="Picture 12" descr="A computer with a white and black background&#10;&#10;Description automatically generated">
            <a:extLst>
              <a:ext uri="{FF2B5EF4-FFF2-40B4-BE49-F238E27FC236}">
                <a16:creationId xmlns:a16="http://schemas.microsoft.com/office/drawing/2014/main" id="{8D40375C-E9B4-F480-7F7A-A9E5B56818BB}"/>
              </a:ext>
              <a:ext uri="{C183D7F6-B498-43B3-948B-1728B52AA6E4}">
                <adec:decorative xmlns:adec="http://schemas.microsoft.com/office/drawing/2017/decorative" val="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23" t="10970" r="25416" b="6751"/>
          <a:stretch/>
        </p:blipFill>
        <p:spPr>
          <a:xfrm>
            <a:off x="5121021" y="1635035"/>
            <a:ext cx="7981052" cy="4918038"/>
          </a:xfrm>
          <a:prstGeom prst="rect">
            <a:avLst/>
          </a:prstGeom>
          <a:noFill/>
        </p:spPr>
      </p:pic>
      <p:pic>
        <p:nvPicPr>
          <p:cNvPr id="14" name="Picture Placeholder 6" descr="A screenshot of a computer&#10;&#10;Description automatically generated">
            <a:extLst>
              <a:ext uri="{FF2B5EF4-FFF2-40B4-BE49-F238E27FC236}">
                <a16:creationId xmlns:a16="http://schemas.microsoft.com/office/drawing/2014/main" id="{347A9E8C-BA3F-E164-9DD8-10FCA2C44FBB}"/>
              </a:ext>
            </a:extLst>
          </p:cNvPr>
          <p:cNvPicPr>
            <a:picLocks noChangeAspect="1"/>
          </p:cNvPicPr>
          <p:nvPr/>
        </p:nvPicPr>
        <p:blipFill rotWithShape="1">
          <a:blip r:embed="rId5">
            <a:extLst>
              <a:ext uri="{28A0092B-C50C-407E-A947-70E740481C1C}">
                <a14:useLocalDpi xmlns:a14="http://schemas.microsoft.com/office/drawing/2010/main" val="0"/>
              </a:ext>
            </a:extLst>
          </a:blip>
          <a:srcRect t="7890" b="5453"/>
          <a:stretch/>
        </p:blipFill>
        <p:spPr>
          <a:xfrm>
            <a:off x="6999812" y="2039088"/>
            <a:ext cx="6420274" cy="3512625"/>
          </a:xfrm>
          <a:prstGeom prst="rect">
            <a:avLst/>
          </a:prstGeom>
        </p:spPr>
      </p:pic>
      <p:sp>
        <p:nvSpPr>
          <p:cNvPr id="15" name="Title 1">
            <a:extLst>
              <a:ext uri="{FF2B5EF4-FFF2-40B4-BE49-F238E27FC236}">
                <a16:creationId xmlns:a16="http://schemas.microsoft.com/office/drawing/2014/main" id="{1A89C063-94C2-51DE-B6BC-91DDF71F47B8}"/>
              </a:ext>
            </a:extLst>
          </p:cNvPr>
          <p:cNvSpPr txBox="1">
            <a:spLocks/>
          </p:cNvSpPr>
          <p:nvPr/>
        </p:nvSpPr>
        <p:spPr>
          <a:xfrm>
            <a:off x="561371" y="1048509"/>
            <a:ext cx="5402881" cy="27699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1" u="none" strike="noStrike" kern="1200" cap="none" spc="-50" normalizeH="0" baseline="0" noProof="0">
                <a:ln w="3175">
                  <a:noFill/>
                </a:ln>
                <a:solidFill>
                  <a:srgbClr val="000000">
                    <a:lumMod val="95000"/>
                    <a:lumOff val="5000"/>
                  </a:srgbClr>
                </a:solidFill>
                <a:effectLst/>
                <a:uLnTx/>
                <a:uFillTx/>
                <a:latin typeface="Segoe UI"/>
                <a:ea typeface="+mn-ea"/>
                <a:cs typeface="Segoe UI"/>
              </a:rPr>
              <a:t>Azure native cost allocation and visibility experience</a:t>
            </a:r>
            <a:endParaRPr kumimoji="0" lang="en-US" sz="1800" b="0" i="1" u="none" strike="noStrike" kern="1200" cap="none" spc="-50" normalizeH="0" baseline="0" noProof="0">
              <a:ln w="3175">
                <a:noFill/>
              </a:ln>
              <a:solidFill>
                <a:srgbClr val="000000">
                  <a:lumMod val="95000"/>
                  <a:lumOff val="5000"/>
                </a:srgbClr>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683891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a:xfrm>
            <a:off x="554041" y="530869"/>
            <a:ext cx="5541959" cy="403137"/>
          </a:xfrm>
        </p:spPr>
        <p:txBody>
          <a:bodyPr vert="horz" wrap="square" lIns="0" tIns="0" rIns="0" bIns="0" rtlCol="0" anchor="t">
            <a:normAutofit/>
          </a:bodyPr>
          <a:lstStyle/>
          <a:p>
            <a:pPr>
              <a:lnSpc>
                <a:spcPct val="52178"/>
              </a:lnSpc>
            </a:pPr>
            <a:r>
              <a:rPr lang="en-US" sz="3600">
                <a:solidFill>
                  <a:schemeClr val="tx2"/>
                </a:solidFill>
              </a:rPr>
              <a:t>Node scaling	</a:t>
            </a:r>
            <a:endParaRPr lang="en-US"/>
          </a:p>
        </p:txBody>
      </p:sp>
      <p:sp>
        <p:nvSpPr>
          <p:cNvPr id="3" name="Text Placeholder 2">
            <a:extLst>
              <a:ext uri="{FF2B5EF4-FFF2-40B4-BE49-F238E27FC236}">
                <a16:creationId xmlns:a16="http://schemas.microsoft.com/office/drawing/2014/main" id="{BB2CF50C-5999-B442-A762-F7C9530E887B}"/>
              </a:ext>
            </a:extLst>
          </p:cNvPr>
          <p:cNvSpPr>
            <a:spLocks/>
          </p:cNvSpPr>
          <p:nvPr/>
        </p:nvSpPr>
        <p:spPr>
          <a:xfrm>
            <a:off x="664871" y="4533735"/>
            <a:ext cx="2343189" cy="320997"/>
          </a:xfrm>
          <a:prstGeom prst="rect">
            <a:avLst/>
          </a:prstGeom>
        </p:spPr>
        <p:txBody>
          <a:bodyPr/>
          <a:lstStyle/>
          <a:p>
            <a:pPr marL="0" marR="0" lvl="0" indent="0" algn="l" defTabSz="46632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Manual Scaling</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 Placeholder 8">
            <a:extLst>
              <a:ext uri="{FF2B5EF4-FFF2-40B4-BE49-F238E27FC236}">
                <a16:creationId xmlns:a16="http://schemas.microsoft.com/office/drawing/2014/main" id="{587F7FFC-8CDE-5745-8412-608B9646CCF2}"/>
              </a:ext>
            </a:extLst>
          </p:cNvPr>
          <p:cNvSpPr>
            <a:spLocks/>
          </p:cNvSpPr>
          <p:nvPr/>
        </p:nvSpPr>
        <p:spPr>
          <a:xfrm>
            <a:off x="664872" y="4926619"/>
            <a:ext cx="3302873" cy="4673066"/>
          </a:xfrm>
          <a:prstGeom prst="rect">
            <a:avLst/>
          </a:prstGeom>
        </p:spPr>
        <p:txBody>
          <a:bodyPr/>
          <a:lstStyle/>
          <a:p>
            <a:pPr marL="142862" marR="0" lvl="0" indent="-142862" algn="l" defTabSz="46632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Manually scale up the AKS cluster </a:t>
            </a:r>
            <a:r>
              <a:rPr kumimoji="0" lang="en-US" sz="1200" b="0" i="0" u="none" strike="noStrike" kern="1200" cap="none" spc="0" normalizeH="0" baseline="0" noProof="0" err="1">
                <a:ln>
                  <a:noFill/>
                </a:ln>
                <a:solidFill>
                  <a:srgbClr val="000000"/>
                </a:solidFill>
                <a:effectLst/>
                <a:uLnTx/>
                <a:uFillTx/>
                <a:latin typeface="Segoe UI"/>
                <a:ea typeface="+mn-ea"/>
                <a:cs typeface="+mn-cs"/>
              </a:rPr>
              <a:t>Nodepool</a:t>
            </a:r>
            <a:r>
              <a:rPr kumimoji="0" lang="en-US" sz="1200" b="0" i="0" u="none" strike="noStrike" kern="1200" cap="none" spc="0" normalizeH="0" baseline="0" noProof="0">
                <a:ln>
                  <a:noFill/>
                </a:ln>
                <a:solidFill>
                  <a:srgbClr val="000000"/>
                </a:solidFill>
                <a:effectLst/>
                <a:uLnTx/>
                <a:uFillTx/>
                <a:latin typeface="Segoe UI"/>
                <a:ea typeface="+mn-ea"/>
                <a:cs typeface="+mn-cs"/>
              </a:rPr>
              <a:t> for </a:t>
            </a:r>
            <a:r>
              <a:rPr kumimoji="0" lang="en-US" sz="1200" b="1" i="0" u="none" strike="noStrike" kern="1200" cap="none" spc="0" normalizeH="0" baseline="0" noProof="0">
                <a:ln>
                  <a:noFill/>
                </a:ln>
                <a:solidFill>
                  <a:srgbClr val="000000"/>
                </a:solidFill>
                <a:effectLst/>
                <a:uLnTx/>
                <a:uFillTx/>
                <a:latin typeface="Segoe UI"/>
                <a:ea typeface="+mn-ea"/>
                <a:cs typeface="+mn-cs"/>
              </a:rPr>
              <a:t>anticipated application load </a:t>
            </a:r>
            <a:r>
              <a:rPr kumimoji="0" lang="en-US" sz="1200" b="0" i="0" u="none" strike="noStrike" kern="1200" cap="none" spc="0" normalizeH="0" baseline="0" noProof="0">
                <a:ln>
                  <a:noFill/>
                </a:ln>
                <a:solidFill>
                  <a:srgbClr val="000000"/>
                </a:solidFill>
                <a:effectLst/>
                <a:uLnTx/>
                <a:uFillTx/>
                <a:latin typeface="Segoe UI"/>
                <a:ea typeface="+mn-ea"/>
                <a:cs typeface="+mn-cs"/>
              </a:rPr>
              <a:t>or deployments</a:t>
            </a:r>
          </a:p>
          <a:p>
            <a:pPr marL="142862" marR="0" lvl="0" indent="-142862" algn="l" defTabSz="466327" rtl="0" eaLnBrk="1" fontAlgn="base"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   Set --scale-down-mode Deallocate to reduce cost and speed up scale up times​.Deallocate nodes rather than deleting them​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91EBFC5D-43D8-7F4B-9A9B-A58D369719DE}"/>
              </a:ext>
            </a:extLst>
          </p:cNvPr>
          <p:cNvSpPr>
            <a:spLocks/>
          </p:cNvSpPr>
          <p:nvPr/>
        </p:nvSpPr>
        <p:spPr>
          <a:xfrm>
            <a:off x="4244254" y="4533735"/>
            <a:ext cx="1851746" cy="320997"/>
          </a:xfrm>
          <a:prstGeom prst="rect">
            <a:avLst/>
          </a:prstGeom>
        </p:spPr>
        <p:txBody>
          <a:bodyPr/>
          <a:lstStyle/>
          <a:p>
            <a:pPr marL="0" marR="0" lvl="0" indent="0" algn="l" defTabSz="4663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Cluster </a:t>
            </a:r>
            <a:r>
              <a:rPr kumimoji="0" lang="en-US" sz="1400" b="0" i="0" u="none" strike="noStrike" kern="1200" cap="none" spc="0" normalizeH="0" baseline="0" noProof="0" err="1">
                <a:ln>
                  <a:noFill/>
                </a:ln>
                <a:solidFill>
                  <a:srgbClr val="0078D4"/>
                </a:solidFill>
                <a:effectLst/>
                <a:uLnTx/>
                <a:uFillTx/>
                <a:latin typeface="Segoe UI Semibold"/>
                <a:ea typeface="+mn-ea"/>
                <a:cs typeface="+mn-cs"/>
              </a:rPr>
              <a:t>Autoscaler</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 name="Text Placeholder 9">
            <a:extLst>
              <a:ext uri="{FF2B5EF4-FFF2-40B4-BE49-F238E27FC236}">
                <a16:creationId xmlns:a16="http://schemas.microsoft.com/office/drawing/2014/main" id="{549738D1-0D84-4A46-A3F3-E6B314795D22}"/>
              </a:ext>
            </a:extLst>
          </p:cNvPr>
          <p:cNvSpPr>
            <a:spLocks/>
          </p:cNvSpPr>
          <p:nvPr/>
        </p:nvSpPr>
        <p:spPr>
          <a:xfrm>
            <a:off x="4244254" y="4931171"/>
            <a:ext cx="3302873" cy="1561373"/>
          </a:xfrm>
          <a:prstGeom prst="rect">
            <a:avLst/>
          </a:prstGeom>
        </p:spPr>
        <p:txBody>
          <a:bodyPr/>
          <a:lstStyle/>
          <a:p>
            <a:pPr marL="142862" marR="0" lvl="0" indent="-142862" algn="l" defTabSz="46632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Responds to unscheduled “</a:t>
            </a:r>
            <a:r>
              <a:rPr kumimoji="0" lang="en-US" sz="1200" b="0" i="1" u="none" strike="noStrike" kern="1200" cap="none" spc="0" normalizeH="0" baseline="0" noProof="0">
                <a:ln>
                  <a:noFill/>
                </a:ln>
                <a:solidFill>
                  <a:srgbClr val="000000"/>
                </a:solidFill>
                <a:effectLst/>
                <a:uLnTx/>
                <a:uFillTx/>
                <a:latin typeface="Segoe UI"/>
                <a:ea typeface="+mn-ea"/>
                <a:cs typeface="+mn-cs"/>
              </a:rPr>
              <a:t>pending</a:t>
            </a:r>
            <a:r>
              <a:rPr kumimoji="0" lang="en-US" sz="1200" b="0" i="0" u="none" strike="noStrike" kern="1200" cap="none" spc="0" normalizeH="0" baseline="0" noProof="0">
                <a:ln>
                  <a:noFill/>
                </a:ln>
                <a:solidFill>
                  <a:srgbClr val="000000"/>
                </a:solidFill>
                <a:effectLst/>
                <a:uLnTx/>
                <a:uFillTx/>
                <a:latin typeface="Segoe UI"/>
                <a:ea typeface="+mn-ea"/>
                <a:cs typeface="+mn-cs"/>
              </a:rPr>
              <a:t>” pod load and </a:t>
            </a:r>
            <a:r>
              <a:rPr kumimoji="0" lang="en-US" sz="1200" b="1" i="0" u="none" strike="noStrike" kern="1200" cap="none" spc="0" normalizeH="0" baseline="0" noProof="0">
                <a:ln>
                  <a:noFill/>
                </a:ln>
                <a:solidFill>
                  <a:srgbClr val="000000"/>
                </a:solidFill>
                <a:effectLst/>
                <a:uLnTx/>
                <a:uFillTx/>
                <a:latin typeface="Segoe UI"/>
                <a:ea typeface="+mn-ea"/>
                <a:cs typeface="+mn-cs"/>
              </a:rPr>
              <a:t>automatically scales </a:t>
            </a:r>
            <a:r>
              <a:rPr kumimoji="0" lang="en-US" sz="1200" b="0" i="0" u="none" strike="noStrike" kern="1200" cap="none" spc="0" normalizeH="0" baseline="0" noProof="0">
                <a:ln>
                  <a:noFill/>
                </a:ln>
                <a:solidFill>
                  <a:srgbClr val="000000"/>
                </a:solidFill>
                <a:effectLst/>
                <a:uLnTx/>
                <a:uFillTx/>
                <a:latin typeface="Segoe UI"/>
                <a:ea typeface="+mn-ea"/>
                <a:cs typeface="+mn-cs"/>
              </a:rPr>
              <a:t>up the nodes in response</a:t>
            </a:r>
          </a:p>
          <a:p>
            <a:pPr marL="142862" marR="0" lvl="0" indent="-142862" algn="l" defTabSz="46632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Often used with HPA</a:t>
            </a:r>
          </a:p>
        </p:txBody>
      </p:sp>
      <p:sp>
        <p:nvSpPr>
          <p:cNvPr id="4" name="Text Placeholder 3">
            <a:extLst>
              <a:ext uri="{FF2B5EF4-FFF2-40B4-BE49-F238E27FC236}">
                <a16:creationId xmlns:a16="http://schemas.microsoft.com/office/drawing/2014/main" id="{FBF66687-4522-0642-ACAD-1A744F5ADFF7}"/>
              </a:ext>
            </a:extLst>
          </p:cNvPr>
          <p:cNvSpPr>
            <a:spLocks/>
          </p:cNvSpPr>
          <p:nvPr/>
        </p:nvSpPr>
        <p:spPr>
          <a:xfrm>
            <a:off x="7918886" y="4533734"/>
            <a:ext cx="3439317" cy="320997"/>
          </a:xfrm>
          <a:prstGeom prst="rect">
            <a:avLst/>
          </a:prstGeom>
        </p:spPr>
        <p:txBody>
          <a:bodyPr/>
          <a:lstStyle/>
          <a:p>
            <a:pPr marL="0" marR="0" lvl="0" indent="0" algn="l" defTabSz="46632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Node Auto Provisioning	</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 name="Text Placeholder 10">
            <a:extLst>
              <a:ext uri="{FF2B5EF4-FFF2-40B4-BE49-F238E27FC236}">
                <a16:creationId xmlns:a16="http://schemas.microsoft.com/office/drawing/2014/main" id="{DE8E85F5-01D7-D54A-BE22-7D94D505394A}"/>
              </a:ext>
            </a:extLst>
          </p:cNvPr>
          <p:cNvSpPr>
            <a:spLocks/>
          </p:cNvSpPr>
          <p:nvPr/>
        </p:nvSpPr>
        <p:spPr>
          <a:xfrm>
            <a:off x="7918886" y="4926619"/>
            <a:ext cx="3998207" cy="2011043"/>
          </a:xfrm>
          <a:prstGeom prst="rect">
            <a:avLst/>
          </a:prstGeom>
        </p:spPr>
        <p:txBody>
          <a:bodyPr/>
          <a:lstStyle/>
          <a:p>
            <a:pPr marL="171450" marR="0" lvl="0" indent="-171450" algn="l" defTabSz="46632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11111"/>
                </a:solidFill>
                <a:effectLst/>
                <a:uLnTx/>
                <a:uFillTx/>
                <a:latin typeface="Segoe UI"/>
                <a:ea typeface="+mn-ea"/>
                <a:cs typeface="+mn-cs"/>
              </a:rPr>
              <a:t>Efficient Resource Utilization</a:t>
            </a:r>
            <a:r>
              <a:rPr kumimoji="0" lang="en-US" sz="1200" b="0" i="0" u="none" strike="noStrike" kern="1200" cap="none" spc="0" normalizeH="0" baseline="0" noProof="0">
                <a:ln>
                  <a:noFill/>
                </a:ln>
                <a:solidFill>
                  <a:srgbClr val="111111"/>
                </a:solidFill>
                <a:effectLst/>
                <a:uLnTx/>
                <a:uFillTx/>
                <a:latin typeface="Segoe UI"/>
                <a:ea typeface="+mn-ea"/>
                <a:cs typeface="+mn-cs"/>
              </a:rPr>
              <a:t>: NAP determines the optimal VM configuration based on pending pod resource requirements.</a:t>
            </a:r>
          </a:p>
          <a:p>
            <a:pPr marL="171450" marR="0" lvl="0" indent="-171450" algn="l" defTabSz="46632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11111"/>
                </a:solidFill>
                <a:effectLst/>
                <a:uLnTx/>
                <a:uFillTx/>
                <a:latin typeface="Segoe UI"/>
                <a:ea typeface="+mn-ea"/>
                <a:cs typeface="+mn-cs"/>
              </a:rPr>
              <a:t>Automated Decision-Making</a:t>
            </a:r>
            <a:r>
              <a:rPr kumimoji="0" lang="en-US" sz="1200" b="0" i="0" u="none" strike="noStrike" kern="1200" cap="none" spc="0" normalizeH="0" baseline="0" noProof="0">
                <a:ln>
                  <a:noFill/>
                </a:ln>
                <a:solidFill>
                  <a:srgbClr val="111111"/>
                </a:solidFill>
                <a:effectLst/>
                <a:uLnTx/>
                <a:uFillTx/>
                <a:latin typeface="Segoe UI"/>
                <a:ea typeface="+mn-ea"/>
                <a:cs typeface="+mn-cs"/>
              </a:rPr>
              <a:t>: NAP selects the most suitable VMs to run your workloads, reducing the manual effort required for VM configuration design and </a:t>
            </a:r>
            <a:r>
              <a:rPr kumimoji="0" lang="en-US" sz="1200" b="1" i="0" u="none" strike="noStrike" kern="1200" cap="none" spc="0" normalizeH="0" baseline="0" noProof="0">
                <a:ln>
                  <a:noFill/>
                </a:ln>
                <a:solidFill>
                  <a:srgbClr val="111111"/>
                </a:solidFill>
                <a:effectLst/>
                <a:uLnTx/>
                <a:uFillTx/>
                <a:latin typeface="Segoe UI"/>
                <a:ea typeface="+mn-ea"/>
                <a:cs typeface="+mn-cs"/>
              </a:rPr>
              <a:t>operational cost</a:t>
            </a:r>
          </a:p>
        </p:txBody>
      </p:sp>
      <p:pic>
        <p:nvPicPr>
          <p:cNvPr id="17" name="Picture 16">
            <a:extLst>
              <a:ext uri="{FF2B5EF4-FFF2-40B4-BE49-F238E27FC236}">
                <a16:creationId xmlns:a16="http://schemas.microsoft.com/office/drawing/2014/main" id="{3CE311DE-CD49-F0F8-B79A-C0F151C5E32D}"/>
              </a:ext>
            </a:extLst>
          </p:cNvPr>
          <p:cNvPicPr>
            <a:picLocks noChangeAspect="1"/>
          </p:cNvPicPr>
          <p:nvPr/>
        </p:nvPicPr>
        <p:blipFill>
          <a:blip r:embed="rId3"/>
          <a:stretch>
            <a:fillRect/>
          </a:stretch>
        </p:blipFill>
        <p:spPr>
          <a:xfrm>
            <a:off x="664871" y="1533561"/>
            <a:ext cx="3201605" cy="2793502"/>
          </a:xfrm>
          <a:prstGeom prst="rect">
            <a:avLst/>
          </a:prstGeom>
          <a:ln w="19050">
            <a:solidFill>
              <a:schemeClr val="bg1"/>
            </a:solidFill>
          </a:ln>
          <a:effectLst>
            <a:outerShdw blurRad="50800" dist="38100" dir="2700000" algn="tl" rotWithShape="0">
              <a:prstClr val="black">
                <a:alpha val="40000"/>
              </a:prstClr>
            </a:outerShdw>
          </a:effectLst>
        </p:spPr>
      </p:pic>
      <p:pic>
        <p:nvPicPr>
          <p:cNvPr id="130" name="Picture 129">
            <a:extLst>
              <a:ext uri="{FF2B5EF4-FFF2-40B4-BE49-F238E27FC236}">
                <a16:creationId xmlns:a16="http://schemas.microsoft.com/office/drawing/2014/main" id="{8EE46FAB-0087-1790-F827-0935C32E0104}"/>
              </a:ext>
            </a:extLst>
          </p:cNvPr>
          <p:cNvPicPr>
            <a:picLocks noChangeAspect="1"/>
          </p:cNvPicPr>
          <p:nvPr/>
        </p:nvPicPr>
        <p:blipFill>
          <a:blip r:embed="rId4"/>
          <a:stretch>
            <a:fillRect/>
          </a:stretch>
        </p:blipFill>
        <p:spPr>
          <a:xfrm>
            <a:off x="4199680" y="1484379"/>
            <a:ext cx="3302874" cy="2891867"/>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AC743879-5C22-F381-1218-2488DBDCEA2D}"/>
              </a:ext>
            </a:extLst>
          </p:cNvPr>
          <p:cNvPicPr>
            <a:picLocks noChangeAspect="1"/>
          </p:cNvPicPr>
          <p:nvPr/>
        </p:nvPicPr>
        <p:blipFill rotWithShape="1">
          <a:blip r:embed="rId5"/>
          <a:srcRect r="25412"/>
          <a:stretch/>
        </p:blipFill>
        <p:spPr>
          <a:xfrm>
            <a:off x="7824328" y="1493008"/>
            <a:ext cx="3794241" cy="28918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417514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descr="Dark Pattern: Grid">
            <a:extLst>
              <a:ext uri="{FF2B5EF4-FFF2-40B4-BE49-F238E27FC236}">
                <a16:creationId xmlns:a16="http://schemas.microsoft.com/office/drawing/2014/main" id="{28BDBE7B-336C-AF53-4DEC-6308B2AAC88C}"/>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Top Corners Rounded 14" descr="Dark layer front">
            <a:extLst>
              <a:ext uri="{FF2B5EF4-FFF2-40B4-BE49-F238E27FC236}">
                <a16:creationId xmlns:a16="http://schemas.microsoft.com/office/drawing/2014/main" id="{2989AB48-71F9-C143-832F-1C1AEAA427DE}"/>
              </a:ext>
            </a:extLst>
          </p:cNvPr>
          <p:cNvSpPr/>
          <p:nvPr/>
        </p:nvSpPr>
        <p:spPr bwMode="auto">
          <a:xfrm>
            <a:off x="3048"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29B9B070-FD1D-EA26-4119-D245B84A19C8}"/>
              </a:ext>
            </a:extLst>
          </p:cNvPr>
          <p:cNvSpPr txBox="1">
            <a:spLocks noGrp="1"/>
          </p:cNvSpPr>
          <p:nvPr>
            <p:ph type="title" idx="4294967295"/>
          </p:nvPr>
        </p:nvSpPr>
        <p:spPr>
          <a:xfrm>
            <a:off x="2726264" y="1696954"/>
            <a:ext cx="6529799" cy="1138773"/>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1200"/>
              </a:spcBef>
              <a:spcAft>
                <a:spcPts val="0"/>
              </a:spcAft>
              <a:buClrTx/>
              <a:buSzTx/>
              <a:buFontTx/>
              <a:buNone/>
              <a:tabLst/>
              <a:defRPr sz="3600" b="0" cap="none" spc="0" baseline="0">
                <a:ln w="3175">
                  <a:noFill/>
                </a:ln>
                <a:solidFill>
                  <a:srgbClr val="49C5B1"/>
                </a:solidFill>
                <a:effectLst/>
                <a:latin typeface="+mj-lt"/>
                <a:cs typeface="Segoe UI" pitchFamily="34" charset="0"/>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4400" b="0" i="0" u="none" strike="noStrike" kern="0" cap="none" spc="-50" normalizeH="0" baseline="0" noProof="0">
                <a:ln w="3175">
                  <a:noFill/>
                </a:ln>
                <a:gradFill>
                  <a:gsLst>
                    <a:gs pos="59551">
                      <a:srgbClr val="FFFFFF"/>
                    </a:gs>
                    <a:gs pos="80460">
                      <a:srgbClr val="FFFFFF"/>
                    </a:gs>
                  </a:gsLst>
                  <a:path path="circle">
                    <a:fillToRect l="100000" t="100000"/>
                  </a:path>
                </a:gradFill>
                <a:effectLst/>
                <a:uLnTx/>
                <a:uFillTx/>
                <a:latin typeface="Segoe UI Semibold"/>
                <a:ea typeface="+mn-ea"/>
                <a:cs typeface="Segoe UI"/>
              </a:rPr>
              <a:t>Node auto provision</a:t>
            </a:r>
            <a:endParaRPr kumimoji="0" lang="en-US" sz="4400" b="0" i="0" u="none" strike="noStrike" kern="0" cap="none" spc="-50" normalizeH="0" baseline="0" noProof="0">
              <a:ln w="3175">
                <a:noFill/>
              </a:ln>
              <a:gradFill>
                <a:gsLst>
                  <a:gs pos="59551">
                    <a:srgbClr val="FFFFFF"/>
                  </a:gs>
                  <a:gs pos="80460">
                    <a:srgbClr val="FFFFFF"/>
                  </a:gs>
                </a:gsLst>
                <a:path path="circle">
                  <a:fillToRect l="100000" t="100000"/>
                </a:path>
              </a:gradFill>
              <a:effectLst/>
              <a:uLnTx/>
              <a:uFillTx/>
              <a:latin typeface="Segoe UI Semibold"/>
              <a:ea typeface="+mn-ea"/>
              <a:cs typeface="Segoe UI" pitchFamily="34" charset="0"/>
            </a:endParaRPr>
          </a:p>
        </p:txBody>
      </p:sp>
      <p:sp>
        <p:nvSpPr>
          <p:cNvPr id="17" name="Rounded Rectangle 18" descr="Announcing&#10;">
            <a:extLst>
              <a:ext uri="{FF2B5EF4-FFF2-40B4-BE49-F238E27FC236}">
                <a16:creationId xmlns:a16="http://schemas.microsoft.com/office/drawing/2014/main" id="{98875FA8-92C9-0DBF-E2AA-E20565D165F1}"/>
              </a:ext>
            </a:extLst>
          </p:cNvPr>
          <p:cNvSpPr/>
          <p:nvPr/>
        </p:nvSpPr>
        <p:spPr bwMode="auto">
          <a:xfrm>
            <a:off x="4231640" y="1131569"/>
            <a:ext cx="3728720" cy="610237"/>
          </a:xfrm>
          <a:prstGeom prst="roundRect">
            <a:avLst>
              <a:gd name="adj" fmla="val 50000"/>
            </a:avLst>
          </a:prstGeom>
          <a:gradFill flip="none" rotWithShape="1">
            <a:gsLst>
              <a:gs pos="35000">
                <a:srgbClr val="C5B4E3"/>
              </a:gs>
              <a:gs pos="10000">
                <a:srgbClr val="FFB3BB"/>
              </a:gs>
            </a:gsLst>
            <a:path path="circle">
              <a:fillToRect l="100000" t="100000"/>
            </a:path>
            <a:tileRect r="-100000" b="-100000"/>
          </a:gradFill>
          <a:ln>
            <a:noFill/>
            <a:prstDash/>
          </a:ln>
          <a:effectLst>
            <a:outerShdw blurRad="63500" dist="127000" dir="2700000" algn="tl" rotWithShape="0">
              <a:srgbClr val="000000">
                <a:alpha val="5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Public Preview</a:t>
            </a:r>
            <a:endParaRPr kumimoji="0" lang="en-CA" sz="24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D6ABA10E-ACD3-41D9-8DD0-267CB5CDFE63}"/>
              </a:ext>
            </a:extLst>
          </p:cNvPr>
          <p:cNvSpPr txBox="1"/>
          <p:nvPr/>
        </p:nvSpPr>
        <p:spPr>
          <a:xfrm>
            <a:off x="2125214" y="3137228"/>
            <a:ext cx="7941571" cy="2354491"/>
          </a:xfrm>
          <a:prstGeom prst="rect">
            <a:avLst/>
          </a:prstGeom>
          <a:noFill/>
        </p:spPr>
        <p:txBody>
          <a:bodyPr wrap="square" lIns="0" tIns="0" rIns="0" bIns="0" rtlCol="0" anchor="t">
            <a:spAutoFit/>
          </a:bodyPr>
          <a:lstStyle>
            <a:defPPr>
              <a:defRPr lang="en-US"/>
            </a:defPPr>
            <a:lvl1pPr algn="ctr">
              <a:spcBef>
                <a:spcPts val="1200"/>
              </a:spcBef>
              <a:defRPr sz="1600" kern="0">
                <a:gradFill>
                  <a:gsLst>
                    <a:gs pos="2874">
                      <a:srgbClr val="FFFFFF"/>
                    </a:gs>
                    <a:gs pos="17978">
                      <a:srgbClr val="FFFFFF"/>
                    </a:gs>
                  </a:gsLst>
                  <a:lin ang="2700000" scaled="0"/>
                </a:gradFill>
                <a:cs typeface="Segoe UI" pitchFamily="34" charset="0"/>
              </a:defRPr>
            </a:lvl1p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Semibold"/>
            </a:endParaRP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Semibold"/>
              </a:rPr>
              <a:t>Deploy the right infrastructure for your workloads and efficiently bin pack your applications to reduce running costs.</a:t>
            </a: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Semibold"/>
            </a:endParaRP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Semibold"/>
              </a:rPr>
              <a:t>Built on the Open Source Karpenter project, with the AKS provider also being made openly available.</a:t>
            </a:r>
          </a:p>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Semibold"/>
            </a:endParaRPr>
          </a:p>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Semibold"/>
            </a:endParaRPr>
          </a:p>
        </p:txBody>
      </p:sp>
      <p:grpSp>
        <p:nvGrpSpPr>
          <p:cNvPr id="21" name="Group 20">
            <a:extLst>
              <a:ext uri="{FF2B5EF4-FFF2-40B4-BE49-F238E27FC236}">
                <a16:creationId xmlns:a16="http://schemas.microsoft.com/office/drawing/2014/main" id="{9B398249-E996-1D38-9C13-BE458D179A4C}"/>
              </a:ext>
              <a:ext uri="{C183D7F6-B498-43B3-948B-1728B52AA6E4}">
                <adec:decorative xmlns:adec="http://schemas.microsoft.com/office/drawing/2017/decorative" val="1"/>
              </a:ext>
            </a:extLst>
          </p:cNvPr>
          <p:cNvGrpSpPr/>
          <p:nvPr/>
        </p:nvGrpSpPr>
        <p:grpSpPr>
          <a:xfrm>
            <a:off x="4820149" y="5491720"/>
            <a:ext cx="2611786" cy="857536"/>
            <a:chOff x="4820149" y="5491720"/>
            <a:chExt cx="2611786" cy="857536"/>
          </a:xfrm>
        </p:grpSpPr>
        <p:pic>
          <p:nvPicPr>
            <p:cNvPr id="22" name="Graphic 21">
              <a:extLst>
                <a:ext uri="{FF2B5EF4-FFF2-40B4-BE49-F238E27FC236}">
                  <a16:creationId xmlns:a16="http://schemas.microsoft.com/office/drawing/2014/main" id="{528C796E-94ED-4A47-2A7D-D47C16EF90E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4317" y="5491720"/>
              <a:ext cx="917618" cy="857536"/>
            </a:xfrm>
            <a:prstGeom prst="rect">
              <a:avLst/>
            </a:prstGeom>
          </p:spPr>
        </p:pic>
        <p:pic>
          <p:nvPicPr>
            <p:cNvPr id="6" name="Graphic 5">
              <a:extLst>
                <a:ext uri="{FF2B5EF4-FFF2-40B4-BE49-F238E27FC236}">
                  <a16:creationId xmlns:a16="http://schemas.microsoft.com/office/drawing/2014/main" id="{BACD5E87-B91C-115F-1E14-170A095C13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20149" y="5491721"/>
              <a:ext cx="857535" cy="857535"/>
            </a:xfrm>
            <a:prstGeom prst="rect">
              <a:avLst/>
            </a:prstGeom>
          </p:spPr>
        </p:pic>
      </p:grpSp>
    </p:spTree>
    <p:extLst>
      <p:ext uri="{BB962C8B-B14F-4D97-AF65-F5344CB8AC3E}">
        <p14:creationId xmlns:p14="http://schemas.microsoft.com/office/powerpoint/2010/main" val="2499613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 presetClass="entr" presetSubtype="1" decel="100000" fill="hold" grpId="0" nodeType="withEffect">
                                  <p:stCondLst>
                                    <p:cond delay="50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0-#ppt_h/2"/>
                                          </p:val>
                                        </p:tav>
                                        <p:tav tm="100000">
                                          <p:val>
                                            <p:strVal val="#ppt_y"/>
                                          </p:val>
                                        </p:tav>
                                      </p:tavLst>
                                    </p:anim>
                                  </p:childTnLst>
                                </p:cTn>
                              </p:par>
                              <p:par>
                                <p:cTn id="16" presetID="10" presetClass="entr" presetSubtype="0" fill="hold" grpId="0" nodeType="withEffect">
                                  <p:stCondLst>
                                    <p:cond delay="11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1100"/>
                                  </p:stCondLst>
                                  <p:childTnLst>
                                    <p:animMotion origin="layout" path="M 3.75E-6 -4.07407E-6 L 3.75E-6 0.03542 " pathEditMode="relative" rAng="0" ptsTypes="AA">
                                      <p:cBhvr>
                                        <p:cTn id="20" dur="700" spd="-100000" fill="hold"/>
                                        <p:tgtEl>
                                          <p:spTgt spid="8"/>
                                        </p:tgtEl>
                                        <p:attrNameLst>
                                          <p:attrName>ppt_x</p:attrName>
                                          <p:attrName>ppt_y</p:attrName>
                                        </p:attrNameLst>
                                      </p:cBhvr>
                                      <p:rCtr x="0" y="1759"/>
                                    </p:animMotion>
                                  </p:childTnLst>
                                </p:cTn>
                              </p:par>
                              <p:par>
                                <p:cTn id="21" presetID="10" presetClass="entr" presetSubtype="0" fill="hold" grpId="0" nodeType="withEffect">
                                  <p:stCondLst>
                                    <p:cond delay="11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grpId="1" nodeType="withEffect">
                                  <p:stCondLst>
                                    <p:cond delay="1100"/>
                                  </p:stCondLst>
                                  <p:childTnLst>
                                    <p:animMotion origin="layout" path="M 0 4.81481E-6 L 0 0.03541 " pathEditMode="relative" rAng="0" ptsTypes="AA">
                                      <p:cBhvr>
                                        <p:cTn id="25" dur="700" spd="-100000" fill="hold"/>
                                        <p:tgtEl>
                                          <p:spTgt spid="5"/>
                                        </p:tgtEl>
                                        <p:attrNameLst>
                                          <p:attrName>ppt_x</p:attrName>
                                          <p:attrName>ppt_y</p:attrName>
                                        </p:attrNameLst>
                                      </p:cBhvr>
                                      <p:rCtr x="0" y="1759"/>
                                    </p:animMotion>
                                  </p:childTnLst>
                                </p:cTn>
                              </p:par>
                              <p:par>
                                <p:cTn id="26" presetID="10" presetClass="entr" presetSubtype="0" fill="hold" nodeType="withEffect">
                                  <p:stCondLst>
                                    <p:cond delay="1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42" presetClass="path" presetSubtype="0" decel="100000" fill="hold" nodeType="withEffect">
                                  <p:stCondLst>
                                    <p:cond delay="1100"/>
                                  </p:stCondLst>
                                  <p:childTnLst>
                                    <p:animMotion origin="layout" path="M 0 4.81481E-6 L 0 0.03541 " pathEditMode="relative" rAng="0" ptsTypes="AA">
                                      <p:cBhvr>
                                        <p:cTn id="30"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P spid="8" grpId="1"/>
      <p:bldP spid="17" grpId="0" animBg="1"/>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E2DF5-58D7-992E-70E8-D941724F7643}"/>
              </a:ext>
            </a:extLst>
          </p:cNvPr>
          <p:cNvSpPr>
            <a:spLocks noGrp="1"/>
          </p:cNvSpPr>
          <p:nvPr>
            <p:ph type="title"/>
          </p:nvPr>
        </p:nvSpPr>
        <p:spPr>
          <a:xfrm>
            <a:off x="584200" y="2867856"/>
            <a:ext cx="4663440" cy="669094"/>
          </a:xfrm>
        </p:spPr>
        <p:txBody>
          <a:bodyPr/>
          <a:lstStyle/>
          <a:p>
            <a:r>
              <a:rPr lang="en-US" dirty="0" err="1">
                <a:cs typeface="Segoe UI"/>
              </a:rPr>
              <a:t>Karpenter</a:t>
            </a:r>
            <a:endParaRPr lang="en-US" dirty="0" err="1"/>
          </a:p>
        </p:txBody>
      </p:sp>
      <p:pic>
        <p:nvPicPr>
          <p:cNvPr id="3" name="Picture Placeholder 1" descr="A diagram of a computer process&#10;&#10;Description automatically generated">
            <a:extLst>
              <a:ext uri="{FF2B5EF4-FFF2-40B4-BE49-F238E27FC236}">
                <a16:creationId xmlns:a16="http://schemas.microsoft.com/office/drawing/2014/main" id="{3E5D10AB-D496-71A1-572B-30997DCF7D92}"/>
              </a:ext>
            </a:extLst>
          </p:cNvPr>
          <p:cNvPicPr>
            <a:picLocks noChangeAspect="1"/>
          </p:cNvPicPr>
          <p:nvPr/>
        </p:nvPicPr>
        <p:blipFill>
          <a:blip r:embed="rId2"/>
          <a:srcRect l="6930" r="6930"/>
          <a:stretch/>
        </p:blipFill>
        <p:spPr>
          <a:xfrm>
            <a:off x="4219087" y="1490647"/>
            <a:ext cx="6879337" cy="3876706"/>
          </a:xfrm>
          <a:prstGeom prst="rect">
            <a:avLst/>
          </a:prstGeom>
        </p:spPr>
      </p:pic>
    </p:spTree>
    <p:extLst>
      <p:ext uri="{BB962C8B-B14F-4D97-AF65-F5344CB8AC3E}">
        <p14:creationId xmlns:p14="http://schemas.microsoft.com/office/powerpoint/2010/main" val="4159587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6264F0-081A-24B7-98D6-D1406A9BFE81}"/>
              </a:ext>
            </a:extLst>
          </p:cNvPr>
          <p:cNvGrpSpPr/>
          <p:nvPr/>
        </p:nvGrpSpPr>
        <p:grpSpPr>
          <a:xfrm>
            <a:off x="0" y="2326871"/>
            <a:ext cx="3606317" cy="3193357"/>
            <a:chOff x="280067" y="2344126"/>
            <a:chExt cx="2555529" cy="2510891"/>
          </a:xfrm>
        </p:grpSpPr>
        <p:sp>
          <p:nvSpPr>
            <p:cNvPr id="5" name="Rectangle 4">
              <a:extLst>
                <a:ext uri="{FF2B5EF4-FFF2-40B4-BE49-F238E27FC236}">
                  <a16:creationId xmlns:a16="http://schemas.microsoft.com/office/drawing/2014/main" id="{D4067689-1FB4-EF79-5DFB-93D22A639BAA}"/>
                </a:ext>
              </a:extLst>
            </p:cNvPr>
            <p:cNvSpPr/>
            <p:nvPr/>
          </p:nvSpPr>
          <p:spPr>
            <a:xfrm>
              <a:off x="280067" y="3799690"/>
              <a:ext cx="2418103" cy="43441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7" name="Rectangle 6">
              <a:extLst>
                <a:ext uri="{FF2B5EF4-FFF2-40B4-BE49-F238E27FC236}">
                  <a16:creationId xmlns:a16="http://schemas.microsoft.com/office/drawing/2014/main" id="{2EC4AFCD-43D1-D066-0D71-6336FEFBAE51}"/>
                </a:ext>
              </a:extLst>
            </p:cNvPr>
            <p:cNvSpPr/>
            <p:nvPr/>
          </p:nvSpPr>
          <p:spPr>
            <a:xfrm>
              <a:off x="280067" y="3071908"/>
              <a:ext cx="2133817" cy="48126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panose="020B0004020202020204"/>
                  <a:ea typeface="+mn-ea"/>
                  <a:cs typeface="+mn-cs"/>
                </a:rPr>
                <a:t>AKS Requirements                              </a:t>
              </a:r>
            </a:p>
          </p:txBody>
        </p:sp>
        <p:sp>
          <p:nvSpPr>
            <p:cNvPr id="9" name="Rectangle 8">
              <a:extLst>
                <a:ext uri="{FF2B5EF4-FFF2-40B4-BE49-F238E27FC236}">
                  <a16:creationId xmlns:a16="http://schemas.microsoft.com/office/drawing/2014/main" id="{C3137943-F188-46FF-F106-21678D8397D8}"/>
                </a:ext>
              </a:extLst>
            </p:cNvPr>
            <p:cNvSpPr/>
            <p:nvPr/>
          </p:nvSpPr>
          <p:spPr>
            <a:xfrm>
              <a:off x="280067" y="4480631"/>
              <a:ext cx="2555529" cy="374386"/>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0" name="Rectangle 9">
              <a:extLst>
                <a:ext uri="{FF2B5EF4-FFF2-40B4-BE49-F238E27FC236}">
                  <a16:creationId xmlns:a16="http://schemas.microsoft.com/office/drawing/2014/main" id="{A0B99052-25ED-BEEE-B0FA-EA6F4190D231}"/>
                </a:ext>
              </a:extLst>
            </p:cNvPr>
            <p:cNvSpPr/>
            <p:nvPr/>
          </p:nvSpPr>
          <p:spPr>
            <a:xfrm>
              <a:off x="280067" y="2344126"/>
              <a:ext cx="2133817" cy="48126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grpSp>
      <p:grpSp>
        <p:nvGrpSpPr>
          <p:cNvPr id="26" name="Group 25">
            <a:extLst>
              <a:ext uri="{FF2B5EF4-FFF2-40B4-BE49-F238E27FC236}">
                <a16:creationId xmlns:a16="http://schemas.microsoft.com/office/drawing/2014/main" id="{43CDB716-40C4-CF24-F6EB-4886D467221B}"/>
              </a:ext>
            </a:extLst>
          </p:cNvPr>
          <p:cNvGrpSpPr/>
          <p:nvPr/>
        </p:nvGrpSpPr>
        <p:grpSpPr>
          <a:xfrm>
            <a:off x="1938149" y="1816945"/>
            <a:ext cx="4240567" cy="4276472"/>
            <a:chOff x="3139953" y="2327728"/>
            <a:chExt cx="2864094" cy="2888345"/>
          </a:xfrm>
          <a:effectLst/>
        </p:grpSpPr>
        <p:grpSp>
          <p:nvGrpSpPr>
            <p:cNvPr id="13" name="Group 12">
              <a:extLst>
                <a:ext uri="{FF2B5EF4-FFF2-40B4-BE49-F238E27FC236}">
                  <a16:creationId xmlns:a16="http://schemas.microsoft.com/office/drawing/2014/main" id="{270DB251-0CC7-4E0F-9AE6-D03965C3063B}"/>
                </a:ext>
              </a:extLst>
            </p:cNvPr>
            <p:cNvGrpSpPr/>
            <p:nvPr/>
          </p:nvGrpSpPr>
          <p:grpSpPr>
            <a:xfrm>
              <a:off x="3139953" y="2327728"/>
              <a:ext cx="2864094" cy="2888345"/>
              <a:chOff x="1909763" y="787401"/>
              <a:chExt cx="5249863" cy="5294313"/>
            </a:xfrm>
          </p:grpSpPr>
          <p:sp>
            <p:nvSpPr>
              <p:cNvPr id="18" name="Freeform 8">
                <a:extLst>
                  <a:ext uri="{FF2B5EF4-FFF2-40B4-BE49-F238E27FC236}">
                    <a16:creationId xmlns:a16="http://schemas.microsoft.com/office/drawing/2014/main" id="{8A35BF0E-C8A8-622E-A5BA-5B5B561546A9}"/>
                  </a:ext>
                </a:extLst>
              </p:cNvPr>
              <p:cNvSpPr>
                <a:spLocks/>
              </p:cNvSpPr>
              <p:nvPr/>
            </p:nvSpPr>
            <p:spPr bwMode="auto">
              <a:xfrm>
                <a:off x="1909763" y="1087438"/>
                <a:ext cx="4964113" cy="1371600"/>
              </a:xfrm>
              <a:custGeom>
                <a:avLst/>
                <a:gdLst>
                  <a:gd name="T0" fmla="*/ 139 w 1321"/>
                  <a:gd name="T1" fmla="*/ 223 h 365"/>
                  <a:gd name="T2" fmla="*/ 1121 w 1321"/>
                  <a:gd name="T3" fmla="*/ 365 h 365"/>
                  <a:gd name="T4" fmla="*/ 1252 w 1321"/>
                  <a:gd name="T5" fmla="*/ 286 h 365"/>
                  <a:gd name="T6" fmla="*/ 20 w 1321"/>
                  <a:gd name="T7" fmla="*/ 99 h 365"/>
                  <a:gd name="T8" fmla="*/ 139 w 1321"/>
                  <a:gd name="T9" fmla="*/ 223 h 365"/>
                </a:gdLst>
                <a:ahLst/>
                <a:cxnLst>
                  <a:cxn ang="0">
                    <a:pos x="T0" y="T1"/>
                  </a:cxn>
                  <a:cxn ang="0">
                    <a:pos x="T2" y="T3"/>
                  </a:cxn>
                  <a:cxn ang="0">
                    <a:pos x="T4" y="T5"/>
                  </a:cxn>
                  <a:cxn ang="0">
                    <a:pos x="T6" y="T7"/>
                  </a:cxn>
                  <a:cxn ang="0">
                    <a:pos x="T8" y="T9"/>
                  </a:cxn>
                </a:cxnLst>
                <a:rect l="0" t="0" r="r" b="b"/>
                <a:pathLst>
                  <a:path w="1321" h="365">
                    <a:moveTo>
                      <a:pt x="139" y="223"/>
                    </a:moveTo>
                    <a:cubicBezTo>
                      <a:pt x="371" y="223"/>
                      <a:pt x="878" y="297"/>
                      <a:pt x="1121" y="365"/>
                    </a:cubicBezTo>
                    <a:cubicBezTo>
                      <a:pt x="1186" y="341"/>
                      <a:pt x="1232" y="312"/>
                      <a:pt x="1252" y="286"/>
                    </a:cubicBezTo>
                    <a:cubicBezTo>
                      <a:pt x="1321" y="197"/>
                      <a:pt x="0" y="0"/>
                      <a:pt x="20" y="99"/>
                    </a:cubicBezTo>
                    <a:cubicBezTo>
                      <a:pt x="27" y="132"/>
                      <a:pt x="69" y="177"/>
                      <a:pt x="139" y="223"/>
                    </a:cubicBezTo>
                    <a:close/>
                  </a:path>
                </a:pathLst>
              </a:custGeom>
              <a:solidFill>
                <a:schemeClr val="accent1">
                  <a:lumMod val="5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19" name="Freeform 10">
                <a:extLst>
                  <a:ext uri="{FF2B5EF4-FFF2-40B4-BE49-F238E27FC236}">
                    <a16:creationId xmlns:a16="http://schemas.microsoft.com/office/drawing/2014/main" id="{811054C9-2746-07A2-C74D-F9B3CA84C777}"/>
                  </a:ext>
                </a:extLst>
              </p:cNvPr>
              <p:cNvSpPr>
                <a:spLocks/>
              </p:cNvSpPr>
              <p:nvPr/>
            </p:nvSpPr>
            <p:spPr bwMode="auto">
              <a:xfrm>
                <a:off x="2308226" y="2233613"/>
                <a:ext cx="4010025" cy="1473200"/>
              </a:xfrm>
              <a:custGeom>
                <a:avLst/>
                <a:gdLst>
                  <a:gd name="T0" fmla="*/ 43 w 1067"/>
                  <a:gd name="T1" fmla="*/ 68 h 392"/>
                  <a:gd name="T2" fmla="*/ 268 w 1067"/>
                  <a:gd name="T3" fmla="*/ 225 h 392"/>
                  <a:gd name="T4" fmla="*/ 874 w 1067"/>
                  <a:gd name="T5" fmla="*/ 392 h 392"/>
                  <a:gd name="T6" fmla="*/ 990 w 1067"/>
                  <a:gd name="T7" fmla="*/ 338 h 392"/>
                  <a:gd name="T8" fmla="*/ 977 w 1067"/>
                  <a:gd name="T9" fmla="*/ 315 h 392"/>
                  <a:gd name="T10" fmla="*/ 1014 w 1067"/>
                  <a:gd name="T11" fmla="*/ 291 h 392"/>
                  <a:gd name="T12" fmla="*/ 43 w 1067"/>
                  <a:gd name="T13" fmla="*/ 68 h 392"/>
                </a:gdLst>
                <a:ahLst/>
                <a:cxnLst>
                  <a:cxn ang="0">
                    <a:pos x="T0" y="T1"/>
                  </a:cxn>
                  <a:cxn ang="0">
                    <a:pos x="T2" y="T3"/>
                  </a:cxn>
                  <a:cxn ang="0">
                    <a:pos x="T4" y="T5"/>
                  </a:cxn>
                  <a:cxn ang="0">
                    <a:pos x="T6" y="T7"/>
                  </a:cxn>
                  <a:cxn ang="0">
                    <a:pos x="T8" y="T9"/>
                  </a:cxn>
                  <a:cxn ang="0">
                    <a:pos x="T10" y="T11"/>
                  </a:cxn>
                  <a:cxn ang="0">
                    <a:pos x="T12" y="T13"/>
                  </a:cxn>
                </a:cxnLst>
                <a:rect l="0" t="0" r="r" b="b"/>
                <a:pathLst>
                  <a:path w="1067" h="392">
                    <a:moveTo>
                      <a:pt x="43" y="68"/>
                    </a:moveTo>
                    <a:cubicBezTo>
                      <a:pt x="58" y="93"/>
                      <a:pt x="137" y="165"/>
                      <a:pt x="268" y="225"/>
                    </a:cubicBezTo>
                    <a:cubicBezTo>
                      <a:pt x="510" y="272"/>
                      <a:pt x="802" y="345"/>
                      <a:pt x="874" y="392"/>
                    </a:cubicBezTo>
                    <a:cubicBezTo>
                      <a:pt x="941" y="386"/>
                      <a:pt x="990" y="364"/>
                      <a:pt x="990" y="338"/>
                    </a:cubicBezTo>
                    <a:cubicBezTo>
                      <a:pt x="990" y="329"/>
                      <a:pt x="985" y="322"/>
                      <a:pt x="977" y="315"/>
                    </a:cubicBezTo>
                    <a:cubicBezTo>
                      <a:pt x="994" y="309"/>
                      <a:pt x="1007" y="301"/>
                      <a:pt x="1014" y="291"/>
                    </a:cubicBezTo>
                    <a:cubicBezTo>
                      <a:pt x="1067" y="223"/>
                      <a:pt x="0" y="0"/>
                      <a:pt x="43" y="68"/>
                    </a:cubicBezTo>
                    <a:close/>
                  </a:path>
                </a:pathLst>
              </a:custGeom>
              <a:solidFill>
                <a:schemeClr val="accent1">
                  <a:lumMod val="40000"/>
                  <a:lumOff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20" name="Freeform 11">
                <a:extLst>
                  <a:ext uri="{FF2B5EF4-FFF2-40B4-BE49-F238E27FC236}">
                    <a16:creationId xmlns:a16="http://schemas.microsoft.com/office/drawing/2014/main" id="{06C0256F-DB40-2488-0553-0BAD59D3094E}"/>
                  </a:ext>
                </a:extLst>
              </p:cNvPr>
              <p:cNvSpPr>
                <a:spLocks/>
              </p:cNvSpPr>
              <p:nvPr/>
            </p:nvSpPr>
            <p:spPr bwMode="auto">
              <a:xfrm>
                <a:off x="2844801" y="3354388"/>
                <a:ext cx="2943225" cy="1465263"/>
              </a:xfrm>
              <a:custGeom>
                <a:avLst/>
                <a:gdLst>
                  <a:gd name="T0" fmla="*/ 42 w 783"/>
                  <a:gd name="T1" fmla="*/ 68 h 390"/>
                  <a:gd name="T2" fmla="*/ 405 w 783"/>
                  <a:gd name="T3" fmla="*/ 276 h 390"/>
                  <a:gd name="T4" fmla="*/ 389 w 783"/>
                  <a:gd name="T5" fmla="*/ 292 h 390"/>
                  <a:gd name="T6" fmla="*/ 609 w 783"/>
                  <a:gd name="T7" fmla="*/ 390 h 390"/>
                  <a:gd name="T8" fmla="*/ 679 w 783"/>
                  <a:gd name="T9" fmla="*/ 344 h 390"/>
                  <a:gd name="T10" fmla="*/ 730 w 783"/>
                  <a:gd name="T11" fmla="*/ 311 h 390"/>
                  <a:gd name="T12" fmla="*/ 42 w 783"/>
                  <a:gd name="T13" fmla="*/ 68 h 390"/>
                </a:gdLst>
                <a:ahLst/>
                <a:cxnLst>
                  <a:cxn ang="0">
                    <a:pos x="T0" y="T1"/>
                  </a:cxn>
                  <a:cxn ang="0">
                    <a:pos x="T2" y="T3"/>
                  </a:cxn>
                  <a:cxn ang="0">
                    <a:pos x="T4" y="T5"/>
                  </a:cxn>
                  <a:cxn ang="0">
                    <a:pos x="T6" y="T7"/>
                  </a:cxn>
                  <a:cxn ang="0">
                    <a:pos x="T8" y="T9"/>
                  </a:cxn>
                  <a:cxn ang="0">
                    <a:pos x="T10" y="T11"/>
                  </a:cxn>
                  <a:cxn ang="0">
                    <a:pos x="T12" y="T13"/>
                  </a:cxn>
                </a:cxnLst>
                <a:rect l="0" t="0" r="r" b="b"/>
                <a:pathLst>
                  <a:path w="783" h="390">
                    <a:moveTo>
                      <a:pt x="42" y="68"/>
                    </a:moveTo>
                    <a:cubicBezTo>
                      <a:pt x="62" y="101"/>
                      <a:pt x="192" y="214"/>
                      <a:pt x="405" y="276"/>
                    </a:cubicBezTo>
                    <a:cubicBezTo>
                      <a:pt x="399" y="281"/>
                      <a:pt x="393" y="287"/>
                      <a:pt x="389" y="292"/>
                    </a:cubicBezTo>
                    <a:cubicBezTo>
                      <a:pt x="482" y="326"/>
                      <a:pt x="564" y="361"/>
                      <a:pt x="609" y="390"/>
                    </a:cubicBezTo>
                    <a:cubicBezTo>
                      <a:pt x="642" y="380"/>
                      <a:pt x="668" y="364"/>
                      <a:pt x="679" y="344"/>
                    </a:cubicBezTo>
                    <a:cubicBezTo>
                      <a:pt x="708" y="349"/>
                      <a:pt x="707" y="340"/>
                      <a:pt x="730" y="311"/>
                    </a:cubicBezTo>
                    <a:cubicBezTo>
                      <a:pt x="783" y="242"/>
                      <a:pt x="0" y="0"/>
                      <a:pt x="42" y="68"/>
                    </a:cubicBezTo>
                    <a:close/>
                  </a:path>
                </a:pathLst>
              </a:custGeom>
              <a:solidFill>
                <a:schemeClr val="tx2">
                  <a:lumMod val="25000"/>
                  <a:lumOff val="7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21" name="Freeform 5">
                <a:extLst>
                  <a:ext uri="{FF2B5EF4-FFF2-40B4-BE49-F238E27FC236}">
                    <a16:creationId xmlns:a16="http://schemas.microsoft.com/office/drawing/2014/main" id="{5767119E-1A5B-1B84-4CC4-9E2CA1F2AAA4}"/>
                  </a:ext>
                </a:extLst>
              </p:cNvPr>
              <p:cNvSpPr>
                <a:spLocks/>
              </p:cNvSpPr>
              <p:nvPr/>
            </p:nvSpPr>
            <p:spPr bwMode="auto">
              <a:xfrm>
                <a:off x="1998663" y="787401"/>
                <a:ext cx="5160963" cy="1739900"/>
              </a:xfrm>
              <a:custGeom>
                <a:avLst/>
                <a:gdLst>
                  <a:gd name="T0" fmla="*/ 1298 w 1373"/>
                  <a:gd name="T1" fmla="*/ 261 h 463"/>
                  <a:gd name="T2" fmla="*/ 671 w 1373"/>
                  <a:gd name="T3" fmla="*/ 419 h 463"/>
                  <a:gd name="T4" fmla="*/ 94 w 1373"/>
                  <a:gd name="T5" fmla="*/ 366 h 463"/>
                  <a:gd name="T6" fmla="*/ 0 w 1373"/>
                  <a:gd name="T7" fmla="*/ 188 h 463"/>
                  <a:gd name="T8" fmla="*/ 680 w 1373"/>
                  <a:gd name="T9" fmla="*/ 238 h 463"/>
                  <a:gd name="T10" fmla="*/ 1373 w 1373"/>
                  <a:gd name="T11" fmla="*/ 0 h 463"/>
                  <a:gd name="T12" fmla="*/ 1298 w 1373"/>
                  <a:gd name="T13" fmla="*/ 261 h 463"/>
                </a:gdLst>
                <a:ahLst/>
                <a:cxnLst>
                  <a:cxn ang="0">
                    <a:pos x="T0" y="T1"/>
                  </a:cxn>
                  <a:cxn ang="0">
                    <a:pos x="T2" y="T3"/>
                  </a:cxn>
                  <a:cxn ang="0">
                    <a:pos x="T4" y="T5"/>
                  </a:cxn>
                  <a:cxn ang="0">
                    <a:pos x="T6" y="T7"/>
                  </a:cxn>
                  <a:cxn ang="0">
                    <a:pos x="T8" y="T9"/>
                  </a:cxn>
                  <a:cxn ang="0">
                    <a:pos x="T10" y="T11"/>
                  </a:cxn>
                  <a:cxn ang="0">
                    <a:pos x="T12" y="T13"/>
                  </a:cxn>
                </a:cxnLst>
                <a:rect l="0" t="0" r="r" b="b"/>
                <a:pathLst>
                  <a:path w="1373" h="463">
                    <a:moveTo>
                      <a:pt x="1298" y="261"/>
                    </a:moveTo>
                    <a:cubicBezTo>
                      <a:pt x="1298" y="261"/>
                      <a:pt x="1148" y="377"/>
                      <a:pt x="671" y="419"/>
                    </a:cubicBezTo>
                    <a:cubicBezTo>
                      <a:pt x="188" y="463"/>
                      <a:pt x="94" y="366"/>
                      <a:pt x="94" y="366"/>
                    </a:cubicBezTo>
                    <a:cubicBezTo>
                      <a:pt x="0" y="188"/>
                      <a:pt x="0" y="188"/>
                      <a:pt x="0" y="188"/>
                    </a:cubicBezTo>
                    <a:cubicBezTo>
                      <a:pt x="0" y="188"/>
                      <a:pt x="146" y="293"/>
                      <a:pt x="680" y="238"/>
                    </a:cubicBezTo>
                    <a:cubicBezTo>
                      <a:pt x="1331" y="171"/>
                      <a:pt x="1373" y="0"/>
                      <a:pt x="1373" y="0"/>
                    </a:cubicBezTo>
                    <a:lnTo>
                      <a:pt x="1298" y="261"/>
                    </a:lnTo>
                    <a:close/>
                  </a:path>
                </a:pathLst>
              </a:custGeom>
              <a:solidFill>
                <a:schemeClr val="accent1"/>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22" name="Freeform 6">
                <a:extLst>
                  <a:ext uri="{FF2B5EF4-FFF2-40B4-BE49-F238E27FC236}">
                    <a16:creationId xmlns:a16="http://schemas.microsoft.com/office/drawing/2014/main" id="{F853E983-4761-3076-3D70-823ADF3F7F02}"/>
                  </a:ext>
                </a:extLst>
              </p:cNvPr>
              <p:cNvSpPr>
                <a:spLocks/>
              </p:cNvSpPr>
              <p:nvPr/>
            </p:nvSpPr>
            <p:spPr bwMode="auto">
              <a:xfrm>
                <a:off x="2509838" y="2162176"/>
                <a:ext cx="4105275" cy="1368425"/>
              </a:xfrm>
              <a:custGeom>
                <a:avLst/>
                <a:gdLst>
                  <a:gd name="T0" fmla="*/ 1019 w 1092"/>
                  <a:gd name="T1" fmla="*/ 211 h 364"/>
                  <a:gd name="T2" fmla="*/ 536 w 1092"/>
                  <a:gd name="T3" fmla="*/ 334 h 364"/>
                  <a:gd name="T4" fmla="*/ 100 w 1092"/>
                  <a:gd name="T5" fmla="*/ 285 h 364"/>
                  <a:gd name="T6" fmla="*/ 0 w 1092"/>
                  <a:gd name="T7" fmla="*/ 103 h 364"/>
                  <a:gd name="T8" fmla="*/ 546 w 1092"/>
                  <a:gd name="T9" fmla="*/ 144 h 364"/>
                  <a:gd name="T10" fmla="*/ 1092 w 1092"/>
                  <a:gd name="T11" fmla="*/ 0 h 364"/>
                  <a:gd name="T12" fmla="*/ 1019 w 1092"/>
                  <a:gd name="T13" fmla="*/ 211 h 364"/>
                </a:gdLst>
                <a:ahLst/>
                <a:cxnLst>
                  <a:cxn ang="0">
                    <a:pos x="T0" y="T1"/>
                  </a:cxn>
                  <a:cxn ang="0">
                    <a:pos x="T2" y="T3"/>
                  </a:cxn>
                  <a:cxn ang="0">
                    <a:pos x="T4" y="T5"/>
                  </a:cxn>
                  <a:cxn ang="0">
                    <a:pos x="T6" y="T7"/>
                  </a:cxn>
                  <a:cxn ang="0">
                    <a:pos x="T8" y="T9"/>
                  </a:cxn>
                  <a:cxn ang="0">
                    <a:pos x="T10" y="T11"/>
                  </a:cxn>
                  <a:cxn ang="0">
                    <a:pos x="T12" y="T13"/>
                  </a:cxn>
                </a:cxnLst>
                <a:rect l="0" t="0" r="r" b="b"/>
                <a:pathLst>
                  <a:path w="1092" h="364">
                    <a:moveTo>
                      <a:pt x="1019" y="211"/>
                    </a:moveTo>
                    <a:cubicBezTo>
                      <a:pt x="1019" y="211"/>
                      <a:pt x="941" y="301"/>
                      <a:pt x="536" y="334"/>
                    </a:cubicBezTo>
                    <a:cubicBezTo>
                      <a:pt x="175" y="364"/>
                      <a:pt x="100" y="285"/>
                      <a:pt x="100" y="285"/>
                    </a:cubicBezTo>
                    <a:cubicBezTo>
                      <a:pt x="0" y="103"/>
                      <a:pt x="0" y="103"/>
                      <a:pt x="0" y="103"/>
                    </a:cubicBezTo>
                    <a:cubicBezTo>
                      <a:pt x="0" y="103"/>
                      <a:pt x="118" y="182"/>
                      <a:pt x="546" y="144"/>
                    </a:cubicBezTo>
                    <a:cubicBezTo>
                      <a:pt x="981" y="104"/>
                      <a:pt x="1092" y="0"/>
                      <a:pt x="1092" y="0"/>
                    </a:cubicBezTo>
                    <a:lnTo>
                      <a:pt x="1019" y="211"/>
                    </a:lnTo>
                    <a:close/>
                  </a:path>
                </a:pathLst>
              </a:custGeom>
              <a:solidFill>
                <a:schemeClr val="accent1">
                  <a:lumMod val="60000"/>
                  <a:lumOff val="4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23" name="Freeform 7">
                <a:extLst>
                  <a:ext uri="{FF2B5EF4-FFF2-40B4-BE49-F238E27FC236}">
                    <a16:creationId xmlns:a16="http://schemas.microsoft.com/office/drawing/2014/main" id="{2144D8E8-F0E9-C65E-5F67-62871249FCC0}"/>
                  </a:ext>
                </a:extLst>
              </p:cNvPr>
              <p:cNvSpPr>
                <a:spLocks/>
              </p:cNvSpPr>
              <p:nvPr/>
            </p:nvSpPr>
            <p:spPr bwMode="auto">
              <a:xfrm>
                <a:off x="3017839" y="3316289"/>
                <a:ext cx="3108325" cy="1228725"/>
              </a:xfrm>
              <a:custGeom>
                <a:avLst/>
                <a:gdLst>
                  <a:gd name="T0" fmla="*/ 748 w 827"/>
                  <a:gd name="T1" fmla="*/ 211 h 327"/>
                  <a:gd name="T2" fmla="*/ 407 w 827"/>
                  <a:gd name="T3" fmla="*/ 305 h 327"/>
                  <a:gd name="T4" fmla="*/ 111 w 827"/>
                  <a:gd name="T5" fmla="*/ 268 h 327"/>
                  <a:gd name="T6" fmla="*/ 0 w 827"/>
                  <a:gd name="T7" fmla="*/ 83 h 327"/>
                  <a:gd name="T8" fmla="*/ 416 w 827"/>
                  <a:gd name="T9" fmla="*/ 113 h 327"/>
                  <a:gd name="T10" fmla="*/ 827 w 827"/>
                  <a:gd name="T11" fmla="*/ 0 h 327"/>
                  <a:gd name="T12" fmla="*/ 748 w 827"/>
                  <a:gd name="T13" fmla="*/ 211 h 327"/>
                </a:gdLst>
                <a:ahLst/>
                <a:cxnLst>
                  <a:cxn ang="0">
                    <a:pos x="T0" y="T1"/>
                  </a:cxn>
                  <a:cxn ang="0">
                    <a:pos x="T2" y="T3"/>
                  </a:cxn>
                  <a:cxn ang="0">
                    <a:pos x="T4" y="T5"/>
                  </a:cxn>
                  <a:cxn ang="0">
                    <a:pos x="T6" y="T7"/>
                  </a:cxn>
                  <a:cxn ang="0">
                    <a:pos x="T8" y="T9"/>
                  </a:cxn>
                  <a:cxn ang="0">
                    <a:pos x="T10" y="T11"/>
                  </a:cxn>
                  <a:cxn ang="0">
                    <a:pos x="T12" y="T13"/>
                  </a:cxn>
                </a:cxnLst>
                <a:rect l="0" t="0" r="r" b="b"/>
                <a:pathLst>
                  <a:path w="827" h="327">
                    <a:moveTo>
                      <a:pt x="748" y="211"/>
                    </a:moveTo>
                    <a:cubicBezTo>
                      <a:pt x="748" y="211"/>
                      <a:pt x="711" y="279"/>
                      <a:pt x="407" y="305"/>
                    </a:cubicBezTo>
                    <a:cubicBezTo>
                      <a:pt x="135" y="327"/>
                      <a:pt x="111" y="268"/>
                      <a:pt x="111" y="268"/>
                    </a:cubicBezTo>
                    <a:cubicBezTo>
                      <a:pt x="0" y="83"/>
                      <a:pt x="0" y="83"/>
                      <a:pt x="0" y="83"/>
                    </a:cubicBezTo>
                    <a:cubicBezTo>
                      <a:pt x="0" y="83"/>
                      <a:pt x="94" y="142"/>
                      <a:pt x="416" y="113"/>
                    </a:cubicBezTo>
                    <a:cubicBezTo>
                      <a:pt x="743" y="83"/>
                      <a:pt x="827" y="0"/>
                      <a:pt x="827" y="0"/>
                    </a:cubicBezTo>
                    <a:lnTo>
                      <a:pt x="748" y="211"/>
                    </a:lnTo>
                    <a:close/>
                  </a:path>
                </a:pathLst>
              </a:custGeom>
              <a:solidFill>
                <a:schemeClr val="tx2">
                  <a:lumMod val="50000"/>
                  <a:lumOff val="5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24" name="Freeform 9">
                <a:extLst>
                  <a:ext uri="{FF2B5EF4-FFF2-40B4-BE49-F238E27FC236}">
                    <a16:creationId xmlns:a16="http://schemas.microsoft.com/office/drawing/2014/main" id="{010AB938-DD0B-B272-FAF4-6AEC24C7B03C}"/>
                  </a:ext>
                </a:extLst>
              </p:cNvPr>
              <p:cNvSpPr>
                <a:spLocks/>
              </p:cNvSpPr>
              <p:nvPr/>
            </p:nvSpPr>
            <p:spPr bwMode="auto">
              <a:xfrm>
                <a:off x="3438526" y="4511676"/>
                <a:ext cx="1830388" cy="1570038"/>
              </a:xfrm>
              <a:custGeom>
                <a:avLst/>
                <a:gdLst>
                  <a:gd name="T0" fmla="*/ 251 w 487"/>
                  <a:gd name="T1" fmla="*/ 261 h 418"/>
                  <a:gd name="T2" fmla="*/ 458 w 487"/>
                  <a:gd name="T3" fmla="*/ 413 h 418"/>
                  <a:gd name="T4" fmla="*/ 483 w 487"/>
                  <a:gd name="T5" fmla="*/ 280 h 418"/>
                  <a:gd name="T6" fmla="*/ 42 w 487"/>
                  <a:gd name="T7" fmla="*/ 68 h 418"/>
                  <a:gd name="T8" fmla="*/ 251 w 487"/>
                  <a:gd name="T9" fmla="*/ 261 h 418"/>
                </a:gdLst>
                <a:ahLst/>
                <a:cxnLst>
                  <a:cxn ang="0">
                    <a:pos x="T0" y="T1"/>
                  </a:cxn>
                  <a:cxn ang="0">
                    <a:pos x="T2" y="T3"/>
                  </a:cxn>
                  <a:cxn ang="0">
                    <a:pos x="T4" y="T5"/>
                  </a:cxn>
                  <a:cxn ang="0">
                    <a:pos x="T6" y="T7"/>
                  </a:cxn>
                  <a:cxn ang="0">
                    <a:pos x="T8" y="T9"/>
                  </a:cxn>
                </a:cxnLst>
                <a:rect l="0" t="0" r="r" b="b"/>
                <a:pathLst>
                  <a:path w="487" h="418">
                    <a:moveTo>
                      <a:pt x="251" y="261"/>
                    </a:moveTo>
                    <a:cubicBezTo>
                      <a:pt x="355" y="309"/>
                      <a:pt x="454" y="370"/>
                      <a:pt x="458" y="413"/>
                    </a:cubicBezTo>
                    <a:cubicBezTo>
                      <a:pt x="458" y="418"/>
                      <a:pt x="487" y="321"/>
                      <a:pt x="483" y="280"/>
                    </a:cubicBezTo>
                    <a:cubicBezTo>
                      <a:pt x="475" y="185"/>
                      <a:pt x="0" y="0"/>
                      <a:pt x="42" y="68"/>
                    </a:cubicBezTo>
                    <a:cubicBezTo>
                      <a:pt x="50" y="81"/>
                      <a:pt x="176" y="226"/>
                      <a:pt x="251" y="261"/>
                    </a:cubicBezTo>
                    <a:close/>
                  </a:path>
                </a:pathLst>
              </a:custGeom>
              <a:solidFill>
                <a:schemeClr val="accent6">
                  <a:lumMod val="60000"/>
                  <a:lumOff val="4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25" name="Freeform 12">
                <a:extLst>
                  <a:ext uri="{FF2B5EF4-FFF2-40B4-BE49-F238E27FC236}">
                    <a16:creationId xmlns:a16="http://schemas.microsoft.com/office/drawing/2014/main" id="{7EC8648D-D3C7-1A15-A3CB-7FA3BC6541A6}"/>
                  </a:ext>
                </a:extLst>
              </p:cNvPr>
              <p:cNvSpPr>
                <a:spLocks/>
              </p:cNvSpPr>
              <p:nvPr/>
            </p:nvSpPr>
            <p:spPr bwMode="auto">
              <a:xfrm>
                <a:off x="3614738" y="4533901"/>
                <a:ext cx="1962150" cy="1011238"/>
              </a:xfrm>
              <a:custGeom>
                <a:avLst/>
                <a:gdLst>
                  <a:gd name="T0" fmla="*/ 455 w 522"/>
                  <a:gd name="T1" fmla="*/ 186 h 269"/>
                  <a:gd name="T2" fmla="*/ 265 w 522"/>
                  <a:gd name="T3" fmla="*/ 251 h 269"/>
                  <a:gd name="T4" fmla="*/ 88 w 522"/>
                  <a:gd name="T5" fmla="*/ 220 h 269"/>
                  <a:gd name="T6" fmla="*/ 0 w 522"/>
                  <a:gd name="T7" fmla="*/ 65 h 269"/>
                  <a:gd name="T8" fmla="*/ 257 w 522"/>
                  <a:gd name="T9" fmla="*/ 79 h 269"/>
                  <a:gd name="T10" fmla="*/ 522 w 522"/>
                  <a:gd name="T11" fmla="*/ 0 h 269"/>
                  <a:gd name="T12" fmla="*/ 455 w 522"/>
                  <a:gd name="T13" fmla="*/ 186 h 269"/>
                </a:gdLst>
                <a:ahLst/>
                <a:cxnLst>
                  <a:cxn ang="0">
                    <a:pos x="T0" y="T1"/>
                  </a:cxn>
                  <a:cxn ang="0">
                    <a:pos x="T2" y="T3"/>
                  </a:cxn>
                  <a:cxn ang="0">
                    <a:pos x="T4" y="T5"/>
                  </a:cxn>
                  <a:cxn ang="0">
                    <a:pos x="T6" y="T7"/>
                  </a:cxn>
                  <a:cxn ang="0">
                    <a:pos x="T8" y="T9"/>
                  </a:cxn>
                  <a:cxn ang="0">
                    <a:pos x="T10" y="T11"/>
                  </a:cxn>
                  <a:cxn ang="0">
                    <a:pos x="T12" y="T13"/>
                  </a:cxn>
                </a:cxnLst>
                <a:rect l="0" t="0" r="r" b="b"/>
                <a:pathLst>
                  <a:path w="522" h="269">
                    <a:moveTo>
                      <a:pt x="455" y="186"/>
                    </a:moveTo>
                    <a:cubicBezTo>
                      <a:pt x="455" y="186"/>
                      <a:pt x="441" y="228"/>
                      <a:pt x="265" y="251"/>
                    </a:cubicBezTo>
                    <a:cubicBezTo>
                      <a:pt x="121" y="269"/>
                      <a:pt x="88" y="220"/>
                      <a:pt x="88" y="220"/>
                    </a:cubicBezTo>
                    <a:cubicBezTo>
                      <a:pt x="0" y="65"/>
                      <a:pt x="0" y="65"/>
                      <a:pt x="0" y="65"/>
                    </a:cubicBezTo>
                    <a:cubicBezTo>
                      <a:pt x="0" y="65"/>
                      <a:pt x="47" y="104"/>
                      <a:pt x="257" y="79"/>
                    </a:cubicBezTo>
                    <a:cubicBezTo>
                      <a:pt x="470" y="54"/>
                      <a:pt x="522" y="0"/>
                      <a:pt x="522" y="0"/>
                    </a:cubicBezTo>
                    <a:lnTo>
                      <a:pt x="455" y="186"/>
                    </a:lnTo>
                    <a:close/>
                  </a:path>
                </a:pathLst>
              </a:custGeom>
              <a:solidFill>
                <a:schemeClr val="accent3">
                  <a:lumMod val="40000"/>
                  <a:lumOff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grpSp>
        <p:sp>
          <p:nvSpPr>
            <p:cNvPr id="14" name="Oval 13">
              <a:extLst>
                <a:ext uri="{FF2B5EF4-FFF2-40B4-BE49-F238E27FC236}">
                  <a16:creationId xmlns:a16="http://schemas.microsoft.com/office/drawing/2014/main" id="{3DAA1208-7338-84AB-9375-865EF8BE82B8}"/>
                </a:ext>
              </a:extLst>
            </p:cNvPr>
            <p:cNvSpPr/>
            <p:nvPr/>
          </p:nvSpPr>
          <p:spPr>
            <a:xfrm>
              <a:off x="4241250" y="2859596"/>
              <a:ext cx="664777" cy="29763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56082"/>
                  </a:solidFill>
                  <a:effectLst/>
                  <a:uLnTx/>
                  <a:uFillTx/>
                  <a:latin typeface="Aptos" panose="020B0004020202020204"/>
                  <a:ea typeface="+mn-ea"/>
                  <a:cs typeface="+mn-cs"/>
                </a:rPr>
                <a:t>792 SKUs</a:t>
              </a:r>
            </a:p>
          </p:txBody>
        </p:sp>
        <p:sp>
          <p:nvSpPr>
            <p:cNvPr id="15" name="Oval 14">
              <a:extLst>
                <a:ext uri="{FF2B5EF4-FFF2-40B4-BE49-F238E27FC236}">
                  <a16:creationId xmlns:a16="http://schemas.microsoft.com/office/drawing/2014/main" id="{B7FA64CF-F34E-BE7C-A355-F31248C95DF2}"/>
                </a:ext>
              </a:extLst>
            </p:cNvPr>
            <p:cNvSpPr/>
            <p:nvPr/>
          </p:nvSpPr>
          <p:spPr>
            <a:xfrm>
              <a:off x="4296978" y="4581040"/>
              <a:ext cx="550045" cy="24846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56082">
                      <a:lumMod val="60000"/>
                      <a:lumOff val="40000"/>
                    </a:srgbClr>
                  </a:solidFill>
                  <a:effectLst/>
                  <a:uLnTx/>
                  <a:uFillTx/>
                  <a:latin typeface="Aptos" panose="020B0004020202020204"/>
                  <a:ea typeface="+mn-ea"/>
                  <a:cs typeface="+mn-cs"/>
                </a:rPr>
                <a:t>58 SKUs</a:t>
              </a:r>
              <a:endParaRPr kumimoji="0" lang="en-US" sz="1100" b="0" i="0" u="none" strike="noStrike" kern="1200" cap="none" spc="0" normalizeH="0" baseline="0" noProof="0">
                <a:ln>
                  <a:noFill/>
                </a:ln>
                <a:solidFill>
                  <a:srgbClr val="156082">
                    <a:lumMod val="60000"/>
                    <a:lumOff val="40000"/>
                  </a:srgbClr>
                </a:solidFill>
                <a:effectLst/>
                <a:uLnTx/>
                <a:uFillTx/>
                <a:latin typeface="Aptos" panose="020B0004020202020204"/>
                <a:ea typeface="+mn-ea"/>
                <a:cs typeface="+mn-cs"/>
              </a:endParaRPr>
            </a:p>
          </p:txBody>
        </p:sp>
        <p:sp>
          <p:nvSpPr>
            <p:cNvPr id="16" name="Oval 15">
              <a:extLst>
                <a:ext uri="{FF2B5EF4-FFF2-40B4-BE49-F238E27FC236}">
                  <a16:creationId xmlns:a16="http://schemas.microsoft.com/office/drawing/2014/main" id="{0BBBD629-3EBA-367F-5787-A15A33C2790B}"/>
                </a:ext>
              </a:extLst>
            </p:cNvPr>
            <p:cNvSpPr/>
            <p:nvPr/>
          </p:nvSpPr>
          <p:spPr>
            <a:xfrm>
              <a:off x="4267478" y="4006131"/>
              <a:ext cx="615606" cy="26813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56082">
                      <a:lumMod val="60000"/>
                      <a:lumOff val="40000"/>
                    </a:srgbClr>
                  </a:solidFill>
                  <a:effectLst/>
                  <a:uLnTx/>
                  <a:uFillTx/>
                  <a:latin typeface="Aptos" panose="020B0004020202020204"/>
                  <a:ea typeface="+mn-ea"/>
                  <a:cs typeface="+mn-cs"/>
                </a:rPr>
                <a:t>201 SKUs</a:t>
              </a:r>
            </a:p>
          </p:txBody>
        </p:sp>
        <p:sp>
          <p:nvSpPr>
            <p:cNvPr id="17" name="Oval 16">
              <a:extLst>
                <a:ext uri="{FF2B5EF4-FFF2-40B4-BE49-F238E27FC236}">
                  <a16:creationId xmlns:a16="http://schemas.microsoft.com/office/drawing/2014/main" id="{EA2704AE-7E9A-D4B3-6AC0-1FA1DA04F948}"/>
                </a:ext>
              </a:extLst>
            </p:cNvPr>
            <p:cNvSpPr/>
            <p:nvPr/>
          </p:nvSpPr>
          <p:spPr>
            <a:xfrm>
              <a:off x="4267475" y="3418114"/>
              <a:ext cx="592660" cy="30091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56082">
                      <a:lumMod val="60000"/>
                      <a:lumOff val="40000"/>
                    </a:srgbClr>
                  </a:solidFill>
                  <a:effectLst/>
                  <a:uLnTx/>
                  <a:uFillTx/>
                  <a:latin typeface="Aptos" panose="020B0004020202020204"/>
                  <a:ea typeface="+mn-ea"/>
                  <a:cs typeface="+mn-cs"/>
                </a:rPr>
                <a:t>484 SKUs</a:t>
              </a:r>
            </a:p>
          </p:txBody>
        </p:sp>
      </p:grpSp>
      <p:sp>
        <p:nvSpPr>
          <p:cNvPr id="28" name="TextBox 27">
            <a:extLst>
              <a:ext uri="{FF2B5EF4-FFF2-40B4-BE49-F238E27FC236}">
                <a16:creationId xmlns:a16="http://schemas.microsoft.com/office/drawing/2014/main" id="{8361A557-BDD8-B7CE-4E0E-E79DBA506211}"/>
              </a:ext>
            </a:extLst>
          </p:cNvPr>
          <p:cNvSpPr txBox="1"/>
          <p:nvPr/>
        </p:nvSpPr>
        <p:spPr>
          <a:xfrm>
            <a:off x="195502" y="2469301"/>
            <a:ext cx="1229400" cy="369332"/>
          </a:xfrm>
          <a:prstGeom prst="rect">
            <a:avLst/>
          </a:prstGeom>
          <a:noFill/>
          <a:ln w="6350">
            <a:noFill/>
            <a:prstDash val="dash"/>
          </a:ln>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0B0004020202020204"/>
                <a:ea typeface="+mn-ea"/>
                <a:cs typeface="+mn-cs"/>
              </a:rPr>
              <a:t>All Azure SKUs        </a:t>
            </a:r>
          </a:p>
        </p:txBody>
      </p:sp>
      <p:sp>
        <p:nvSpPr>
          <p:cNvPr id="30" name="TextBox 29">
            <a:extLst>
              <a:ext uri="{FF2B5EF4-FFF2-40B4-BE49-F238E27FC236}">
                <a16:creationId xmlns:a16="http://schemas.microsoft.com/office/drawing/2014/main" id="{D5101096-4642-9396-BEC4-966AB8552F6A}"/>
              </a:ext>
            </a:extLst>
          </p:cNvPr>
          <p:cNvSpPr txBox="1"/>
          <p:nvPr/>
        </p:nvSpPr>
        <p:spPr>
          <a:xfrm>
            <a:off x="197473" y="4317598"/>
            <a:ext cx="2355982" cy="184666"/>
          </a:xfrm>
          <a:prstGeom prst="rect">
            <a:avLst/>
          </a:prstGeom>
          <a:noFill/>
          <a:ln w="6350">
            <a:noFill/>
            <a:prstDash val="dash"/>
          </a:ln>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Aptos" panose="020B0004020202020204"/>
                <a:ea typeface="+mn-ea"/>
                <a:cs typeface="+mn-cs"/>
              </a:rPr>
              <a:t>Nodepool</a:t>
            </a:r>
            <a:r>
              <a:rPr kumimoji="0" lang="en-US" sz="1200" b="1" i="0" u="none" strike="noStrike" kern="1200" cap="none" spc="0" normalizeH="0" baseline="0" noProof="0" dirty="0">
                <a:ln>
                  <a:noFill/>
                </a:ln>
                <a:solidFill>
                  <a:prstClr val="white"/>
                </a:solidFill>
                <a:effectLst/>
                <a:uLnTx/>
                <a:uFillTx/>
                <a:latin typeface="Aptos" panose="020B0004020202020204"/>
                <a:ea typeface="+mn-ea"/>
                <a:cs typeface="+mn-cs"/>
              </a:rPr>
              <a:t> Requirements</a:t>
            </a:r>
          </a:p>
        </p:txBody>
      </p:sp>
      <p:sp>
        <p:nvSpPr>
          <p:cNvPr id="32" name="TextBox 31">
            <a:extLst>
              <a:ext uri="{FF2B5EF4-FFF2-40B4-BE49-F238E27FC236}">
                <a16:creationId xmlns:a16="http://schemas.microsoft.com/office/drawing/2014/main" id="{0FF731C7-AD87-F2CD-A95C-E94982F219FD}"/>
              </a:ext>
            </a:extLst>
          </p:cNvPr>
          <p:cNvSpPr txBox="1"/>
          <p:nvPr/>
        </p:nvSpPr>
        <p:spPr>
          <a:xfrm>
            <a:off x="126269" y="5150300"/>
            <a:ext cx="2927276" cy="184666"/>
          </a:xfrm>
          <a:prstGeom prst="rect">
            <a:avLst/>
          </a:prstGeom>
          <a:noFill/>
          <a:ln w="6350">
            <a:noFill/>
            <a:prstDash val="dash"/>
          </a:ln>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tos" panose="020B0004020202020204"/>
                <a:ea typeface="+mn-ea"/>
                <a:cs typeface="+mn-cs"/>
              </a:rPr>
              <a:t>Workload Requirements</a:t>
            </a:r>
          </a:p>
        </p:txBody>
      </p:sp>
      <p:cxnSp>
        <p:nvCxnSpPr>
          <p:cNvPr id="37" name="Straight Connector 36">
            <a:extLst>
              <a:ext uri="{FF2B5EF4-FFF2-40B4-BE49-F238E27FC236}">
                <a16:creationId xmlns:a16="http://schemas.microsoft.com/office/drawing/2014/main" id="{9AC4511A-BDD3-F03C-2B13-4A2035119B66}"/>
              </a:ext>
            </a:extLst>
          </p:cNvPr>
          <p:cNvCxnSpPr/>
          <p:nvPr/>
        </p:nvCxnSpPr>
        <p:spPr>
          <a:xfrm>
            <a:off x="5755152" y="2326869"/>
            <a:ext cx="726411" cy="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EE16A3A-E221-9396-42F7-1E114E5DB8E9}"/>
              </a:ext>
            </a:extLst>
          </p:cNvPr>
          <p:cNvSpPr txBox="1"/>
          <p:nvPr/>
        </p:nvSpPr>
        <p:spPr>
          <a:xfrm>
            <a:off x="6875425" y="2144079"/>
            <a:ext cx="48604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rPr>
              <a:t>Consider All SKUs on Azure Available in that region</a:t>
            </a:r>
          </a:p>
        </p:txBody>
      </p:sp>
      <p:cxnSp>
        <p:nvCxnSpPr>
          <p:cNvPr id="2" name="Straight Connector 1">
            <a:extLst>
              <a:ext uri="{FF2B5EF4-FFF2-40B4-BE49-F238E27FC236}">
                <a16:creationId xmlns:a16="http://schemas.microsoft.com/office/drawing/2014/main" id="{B6D2A2BD-56F9-5C9D-0D20-162151D5BDF6}"/>
              </a:ext>
            </a:extLst>
          </p:cNvPr>
          <p:cNvCxnSpPr>
            <a:cxnSpLocks/>
          </p:cNvCxnSpPr>
          <p:nvPr/>
        </p:nvCxnSpPr>
        <p:spPr>
          <a:xfrm>
            <a:off x="5459088" y="3404346"/>
            <a:ext cx="726411" cy="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D48787B-ABA6-E845-C732-66C84EE87CED}"/>
              </a:ext>
            </a:extLst>
          </p:cNvPr>
          <p:cNvSpPr txBox="1"/>
          <p:nvPr/>
        </p:nvSpPr>
        <p:spPr>
          <a:xfrm>
            <a:off x="6477437" y="3177875"/>
            <a:ext cx="5107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rPr>
              <a:t>2. Filter out SKUs that are undesirable for K8s Nodes</a:t>
            </a:r>
          </a:p>
        </p:txBody>
      </p:sp>
      <p:cxnSp>
        <p:nvCxnSpPr>
          <p:cNvPr id="4" name="Straight Connector 3">
            <a:extLst>
              <a:ext uri="{FF2B5EF4-FFF2-40B4-BE49-F238E27FC236}">
                <a16:creationId xmlns:a16="http://schemas.microsoft.com/office/drawing/2014/main" id="{1A42B7F8-19E1-9D39-D98A-C29A4A804BB6}"/>
              </a:ext>
            </a:extLst>
          </p:cNvPr>
          <p:cNvCxnSpPr>
            <a:cxnSpLocks/>
          </p:cNvCxnSpPr>
          <p:nvPr/>
        </p:nvCxnSpPr>
        <p:spPr>
          <a:xfrm>
            <a:off x="5099928" y="4341072"/>
            <a:ext cx="726411" cy="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C6DC00A-1B40-054B-C7E8-83A7A3F9C097}"/>
              </a:ext>
            </a:extLst>
          </p:cNvPr>
          <p:cNvSpPr txBox="1"/>
          <p:nvPr/>
        </p:nvSpPr>
        <p:spPr>
          <a:xfrm>
            <a:off x="6181373" y="4177696"/>
            <a:ext cx="5107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rPr>
              <a:t>3. Filter for AMD64 SKUs, and SKUs from the D Family</a:t>
            </a:r>
          </a:p>
        </p:txBody>
      </p:sp>
      <p:cxnSp>
        <p:nvCxnSpPr>
          <p:cNvPr id="8" name="Straight Connector 7">
            <a:extLst>
              <a:ext uri="{FF2B5EF4-FFF2-40B4-BE49-F238E27FC236}">
                <a16:creationId xmlns:a16="http://schemas.microsoft.com/office/drawing/2014/main" id="{31BA048F-69EE-4FDD-D1EE-6D58638659A1}"/>
              </a:ext>
            </a:extLst>
          </p:cNvPr>
          <p:cNvCxnSpPr>
            <a:cxnSpLocks/>
          </p:cNvCxnSpPr>
          <p:nvPr/>
        </p:nvCxnSpPr>
        <p:spPr>
          <a:xfrm>
            <a:off x="4570896" y="5268090"/>
            <a:ext cx="726411" cy="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926CD5-5A13-E847-591B-4DA1DFECDC20}"/>
              </a:ext>
            </a:extLst>
          </p:cNvPr>
          <p:cNvSpPr txBox="1"/>
          <p:nvPr/>
        </p:nvSpPr>
        <p:spPr>
          <a:xfrm>
            <a:off x="5463054" y="4968816"/>
            <a:ext cx="6044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4. Workloads Require 16 vCPU, + node overhead. All </a:t>
            </a:r>
            <a:r>
              <a:rPr kumimoji="0" lang="en-US" sz="1800" b="0" i="0" u="none" strike="noStrike" kern="1200" cap="none" spc="0" normalizeH="0" baseline="0" noProof="0" dirty="0" err="1">
                <a:ln>
                  <a:noFill/>
                </a:ln>
                <a:solidFill>
                  <a:prstClr val="black"/>
                </a:solidFill>
                <a:effectLst/>
                <a:uLnTx/>
                <a:uFillTx/>
                <a:latin typeface="Aptos" panose="020B0004020202020204"/>
                <a:ea typeface="+mn-ea"/>
                <a:cs typeface="+mn-cs"/>
              </a:rPr>
              <a:t>skus</a:t>
            </a:r>
            <a:r>
              <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rPr>
              <a:t> need to meet the workloads requirements</a:t>
            </a:r>
          </a:p>
        </p:txBody>
      </p:sp>
      <p:sp>
        <p:nvSpPr>
          <p:cNvPr id="27" name="TextBox 26">
            <a:extLst>
              <a:ext uri="{FF2B5EF4-FFF2-40B4-BE49-F238E27FC236}">
                <a16:creationId xmlns:a16="http://schemas.microsoft.com/office/drawing/2014/main" id="{486814D0-C5AD-3129-F8B6-8F4AC25A924C}"/>
              </a:ext>
            </a:extLst>
          </p:cNvPr>
          <p:cNvSpPr txBox="1"/>
          <p:nvPr/>
        </p:nvSpPr>
        <p:spPr>
          <a:xfrm>
            <a:off x="2177050" y="6091330"/>
            <a:ext cx="6157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rPr>
              <a:t>5. Pick Cheapest SKU from that list of 58 SKUs with quota</a:t>
            </a:r>
          </a:p>
        </p:txBody>
      </p:sp>
    </p:spTree>
    <p:extLst>
      <p:ext uri="{BB962C8B-B14F-4D97-AF65-F5344CB8AC3E}">
        <p14:creationId xmlns:p14="http://schemas.microsoft.com/office/powerpoint/2010/main" val="101886007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E7A6-FDE4-3B98-2286-2C44FB84F756}"/>
              </a:ext>
            </a:extLst>
          </p:cNvPr>
          <p:cNvSpPr>
            <a:spLocks noGrp="1"/>
          </p:cNvSpPr>
          <p:nvPr>
            <p:ph type="title"/>
          </p:nvPr>
        </p:nvSpPr>
        <p:spPr>
          <a:xfrm>
            <a:off x="7529945" y="258286"/>
            <a:ext cx="4663440" cy="738664"/>
          </a:xfrm>
        </p:spPr>
        <p:txBody>
          <a:bodyPr/>
          <a:lstStyle/>
          <a:p>
            <a:r>
              <a:rPr lang="en-US" dirty="0"/>
              <a:t>Consolidation</a:t>
            </a:r>
          </a:p>
        </p:txBody>
      </p:sp>
      <p:sp>
        <p:nvSpPr>
          <p:cNvPr id="3" name="Content Placeholder 2">
            <a:extLst>
              <a:ext uri="{FF2B5EF4-FFF2-40B4-BE49-F238E27FC236}">
                <a16:creationId xmlns:a16="http://schemas.microsoft.com/office/drawing/2014/main" id="{0953B115-F9B6-CF7B-5456-0D19F2CF9602}"/>
              </a:ext>
            </a:extLst>
          </p:cNvPr>
          <p:cNvSpPr>
            <a:spLocks noGrp="1"/>
          </p:cNvSpPr>
          <p:nvPr>
            <p:ph type="body" sz="quarter" idx="12"/>
          </p:nvPr>
        </p:nvSpPr>
        <p:spPr>
          <a:xfrm>
            <a:off x="154708" y="1827173"/>
            <a:ext cx="5233555" cy="4102402"/>
          </a:xfrm>
        </p:spPr>
        <p:txBody>
          <a:bodyPr vert="horz" lIns="91440" tIns="45720" rIns="91440" bIns="45720" rtlCol="0" anchor="t">
            <a:normAutofit/>
          </a:bodyPr>
          <a:lstStyle/>
          <a:p>
            <a:r>
              <a:rPr lang="en-US" sz="2400" b="1" dirty="0">
                <a:cs typeface="Segoe UI"/>
              </a:rPr>
              <a:t>Multi-Node</a:t>
            </a:r>
            <a:r>
              <a:rPr lang="en-US" sz="2400" dirty="0">
                <a:cs typeface="Segoe UI"/>
              </a:rPr>
              <a:t> consolidation can combine Many Underutilized Nodes onto one node for higher utilization + better price</a:t>
            </a:r>
          </a:p>
          <a:p>
            <a:r>
              <a:rPr lang="en-US" sz="2400" b="1" dirty="0">
                <a:cs typeface="Segoe UI"/>
              </a:rPr>
              <a:t>Single Node</a:t>
            </a:r>
            <a:r>
              <a:rPr lang="en-US" sz="2400" dirty="0">
                <a:cs typeface="Segoe UI"/>
              </a:rPr>
              <a:t> consolidation will evaluate can we replace the current node with a cheaper node that can schedule all of its pods</a:t>
            </a:r>
          </a:p>
          <a:p>
            <a:endParaRPr lang="en-US" sz="2400" dirty="0">
              <a:cs typeface="Segoe UI"/>
            </a:endParaRPr>
          </a:p>
          <a:p>
            <a:r>
              <a:rPr lang="en-US" sz="2400" b="1" dirty="0">
                <a:cs typeface="Segoe UI"/>
              </a:rPr>
              <a:t>Empty Node</a:t>
            </a:r>
            <a:r>
              <a:rPr lang="en-US" sz="2400" dirty="0">
                <a:cs typeface="Segoe UI"/>
              </a:rPr>
              <a:t> consolidation will see if the node is empty and unneeded by pending pods</a:t>
            </a:r>
          </a:p>
        </p:txBody>
      </p:sp>
      <p:sp>
        <p:nvSpPr>
          <p:cNvPr id="4" name="Right Brace 3">
            <a:extLst>
              <a:ext uri="{FF2B5EF4-FFF2-40B4-BE49-F238E27FC236}">
                <a16:creationId xmlns:a16="http://schemas.microsoft.com/office/drawing/2014/main" id="{9A829FF5-62EE-AFD2-5493-1254F4126F06}"/>
              </a:ext>
            </a:extLst>
          </p:cNvPr>
          <p:cNvSpPr/>
          <p:nvPr/>
        </p:nvSpPr>
        <p:spPr>
          <a:xfrm>
            <a:off x="5738268" y="1828800"/>
            <a:ext cx="716921" cy="278932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5" name="Right Brace 4">
            <a:extLst>
              <a:ext uri="{FF2B5EF4-FFF2-40B4-BE49-F238E27FC236}">
                <a16:creationId xmlns:a16="http://schemas.microsoft.com/office/drawing/2014/main" id="{9BE72775-5AF0-A191-C760-01DB6CFC36B2}"/>
              </a:ext>
            </a:extLst>
          </p:cNvPr>
          <p:cNvSpPr/>
          <p:nvPr/>
        </p:nvSpPr>
        <p:spPr>
          <a:xfrm>
            <a:off x="5738267" y="4886827"/>
            <a:ext cx="716921" cy="1024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6" name="TextBox 5">
            <a:extLst>
              <a:ext uri="{FF2B5EF4-FFF2-40B4-BE49-F238E27FC236}">
                <a16:creationId xmlns:a16="http://schemas.microsoft.com/office/drawing/2014/main" id="{B00CB429-422F-1BEC-CBE6-7DBE0791C3D9}"/>
              </a:ext>
            </a:extLst>
          </p:cNvPr>
          <p:cNvSpPr txBox="1"/>
          <p:nvPr/>
        </p:nvSpPr>
        <p:spPr>
          <a:xfrm>
            <a:off x="6559969" y="306235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rPr>
              <a:t>Node Replacement</a:t>
            </a:r>
          </a:p>
        </p:txBody>
      </p:sp>
      <p:sp>
        <p:nvSpPr>
          <p:cNvPr id="7" name="TextBox 6">
            <a:extLst>
              <a:ext uri="{FF2B5EF4-FFF2-40B4-BE49-F238E27FC236}">
                <a16:creationId xmlns:a16="http://schemas.microsoft.com/office/drawing/2014/main" id="{8AF3A68D-EC01-6C76-BFE5-CDC0D95A83C1}"/>
              </a:ext>
            </a:extLst>
          </p:cNvPr>
          <p:cNvSpPr txBox="1"/>
          <p:nvPr/>
        </p:nvSpPr>
        <p:spPr>
          <a:xfrm>
            <a:off x="6559969" y="521892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0B0004020202020204"/>
                <a:ea typeface="+mn-ea"/>
                <a:cs typeface="+mn-cs"/>
              </a:rPr>
              <a:t>Node Deletion</a:t>
            </a:r>
          </a:p>
        </p:txBody>
      </p:sp>
    </p:spTree>
    <p:extLst>
      <p:ext uri="{BB962C8B-B14F-4D97-AF65-F5344CB8AC3E}">
        <p14:creationId xmlns:p14="http://schemas.microsoft.com/office/powerpoint/2010/main" val="42661755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adrão dos Descobrimentos, Lisbonne - Réservez des tickets pour votre ...">
            <a:extLst>
              <a:ext uri="{FF2B5EF4-FFF2-40B4-BE49-F238E27FC236}">
                <a16:creationId xmlns:a16="http://schemas.microsoft.com/office/drawing/2014/main" id="{68D4C06D-A202-9417-CBAB-EEFA7EECBBE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 r="7192" b="7192"/>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AB5C2B4-879B-69A4-9A34-57B1422DFC23}"/>
              </a:ext>
            </a:extLst>
          </p:cNvPr>
          <p:cNvSpPr txBox="1">
            <a:spLocks/>
          </p:cNvSpPr>
          <p:nvPr/>
        </p:nvSpPr>
        <p:spPr>
          <a:xfrm>
            <a:off x="519112" y="228600"/>
            <a:ext cx="11149013" cy="7478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Community Sponsors</a:t>
            </a:r>
          </a:p>
        </p:txBody>
      </p:sp>
      <p:pic>
        <p:nvPicPr>
          <p:cNvPr id="7" name="Picture 2">
            <a:extLst>
              <a:ext uri="{FF2B5EF4-FFF2-40B4-BE49-F238E27FC236}">
                <a16:creationId xmlns:a16="http://schemas.microsoft.com/office/drawing/2014/main" id="{F9E73EA2-6433-818D-4448-3F3F8E542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0224" y="5217723"/>
            <a:ext cx="1879072" cy="14511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logo of a cloud with a flag&#10;&#10;Description automatically generated">
            <a:extLst>
              <a:ext uri="{FF2B5EF4-FFF2-40B4-BE49-F238E27FC236}">
                <a16:creationId xmlns:a16="http://schemas.microsoft.com/office/drawing/2014/main" id="{18C727AA-2A92-CEFA-ACCE-29D81248B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3451" y="189088"/>
            <a:ext cx="2359401" cy="1327163"/>
          </a:xfrm>
          <a:prstGeom prst="rect">
            <a:avLst/>
          </a:prstGeom>
        </p:spPr>
      </p:pic>
      <p:sp>
        <p:nvSpPr>
          <p:cNvPr id="11" name="Rectangle: Diagonal Corners Rounded 10">
            <a:extLst>
              <a:ext uri="{FF2B5EF4-FFF2-40B4-BE49-F238E27FC236}">
                <a16:creationId xmlns:a16="http://schemas.microsoft.com/office/drawing/2014/main" id="{C1032C74-C3EB-3360-F2D4-13C3240570C4}"/>
              </a:ext>
            </a:extLst>
          </p:cNvPr>
          <p:cNvSpPr/>
          <p:nvPr/>
        </p:nvSpPr>
        <p:spPr>
          <a:xfrm>
            <a:off x="359655" y="1142946"/>
            <a:ext cx="9570104" cy="5486454"/>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4" name="Picture 3" descr="A green and white logo&#10;&#10;Description automatically generated with low confidence">
            <a:extLst>
              <a:ext uri="{FF2B5EF4-FFF2-40B4-BE49-F238E27FC236}">
                <a16:creationId xmlns:a16="http://schemas.microsoft.com/office/drawing/2014/main" id="{5F1B9373-63EB-F31F-E1A8-A295D75D3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938" y="3348370"/>
            <a:ext cx="2041034" cy="1011323"/>
          </a:xfrm>
          <a:prstGeom prst="rect">
            <a:avLst/>
          </a:prstGeom>
        </p:spPr>
      </p:pic>
      <p:pic>
        <p:nvPicPr>
          <p:cNvPr id="6" name="Picture 5" descr="A logo for a company&#10;&#10;Description automatically generated with low confidence">
            <a:extLst>
              <a:ext uri="{FF2B5EF4-FFF2-40B4-BE49-F238E27FC236}">
                <a16:creationId xmlns:a16="http://schemas.microsoft.com/office/drawing/2014/main" id="{8339F0B5-1A46-62B0-B2EE-38ADC406B3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4793" y="3537564"/>
            <a:ext cx="2827627" cy="836978"/>
          </a:xfrm>
          <a:prstGeom prst="rect">
            <a:avLst/>
          </a:prstGeom>
        </p:spPr>
      </p:pic>
      <p:pic>
        <p:nvPicPr>
          <p:cNvPr id="8" name="Picture 7" descr="A picture containing graphics, graphic design, logo, font&#10;&#10;Description automatically generated">
            <a:extLst>
              <a:ext uri="{FF2B5EF4-FFF2-40B4-BE49-F238E27FC236}">
                <a16:creationId xmlns:a16="http://schemas.microsoft.com/office/drawing/2014/main" id="{DEC2A7D2-9F1C-0A84-A4FC-FAC427C8BD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8967" y="3414531"/>
            <a:ext cx="2897807" cy="945162"/>
          </a:xfrm>
          <a:prstGeom prst="rect">
            <a:avLst/>
          </a:prstGeom>
        </p:spPr>
      </p:pic>
      <p:pic>
        <p:nvPicPr>
          <p:cNvPr id="10" name="Picture 9" descr="A picture containing font, graphics, text, logo&#10;&#10;Description automatically generated">
            <a:extLst>
              <a:ext uri="{FF2B5EF4-FFF2-40B4-BE49-F238E27FC236}">
                <a16:creationId xmlns:a16="http://schemas.microsoft.com/office/drawing/2014/main" id="{E03F17DB-5CCD-2299-C065-DA7602A479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3811" y="1323168"/>
            <a:ext cx="3294070" cy="1729387"/>
          </a:xfrm>
          <a:prstGeom prst="rect">
            <a:avLst/>
          </a:prstGeom>
        </p:spPr>
      </p:pic>
      <p:pic>
        <p:nvPicPr>
          <p:cNvPr id="12" name="Picture 11" descr="A blue and white logo&#10;&#10;Description automatically generated with low confidence">
            <a:extLst>
              <a:ext uri="{FF2B5EF4-FFF2-40B4-BE49-F238E27FC236}">
                <a16:creationId xmlns:a16="http://schemas.microsoft.com/office/drawing/2014/main" id="{FF3800A4-20C0-3914-D78F-C8B2169BFD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38529" y="1421198"/>
            <a:ext cx="3294070" cy="1729387"/>
          </a:xfrm>
          <a:prstGeom prst="rect">
            <a:avLst/>
          </a:prstGeom>
        </p:spPr>
      </p:pic>
      <p:pic>
        <p:nvPicPr>
          <p:cNvPr id="5" name="Picture 4" descr="A picture containing font, text, logo, graphics&#10;&#10;Description automatically generated">
            <a:extLst>
              <a:ext uri="{FF2B5EF4-FFF2-40B4-BE49-F238E27FC236}">
                <a16:creationId xmlns:a16="http://schemas.microsoft.com/office/drawing/2014/main" id="{9E438792-C38E-3D0E-AFDF-F78ECFEC3E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76084" y="5023380"/>
            <a:ext cx="2630752" cy="1235739"/>
          </a:xfrm>
          <a:prstGeom prst="rect">
            <a:avLst/>
          </a:prstGeom>
        </p:spPr>
      </p:pic>
      <p:pic>
        <p:nvPicPr>
          <p:cNvPr id="13" name="Picture 12" descr="A logo of a cloud with a flag&#10;&#10;Description automatically generated">
            <a:extLst>
              <a:ext uri="{FF2B5EF4-FFF2-40B4-BE49-F238E27FC236}">
                <a16:creationId xmlns:a16="http://schemas.microsoft.com/office/drawing/2014/main" id="{B901C465-9BBD-82B1-B6DE-B9CF26C28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755" y="1522858"/>
            <a:ext cx="2359401" cy="1327163"/>
          </a:xfrm>
          <a:prstGeom prst="rect">
            <a:avLst/>
          </a:prstGeom>
        </p:spPr>
      </p:pic>
    </p:spTree>
    <p:extLst>
      <p:ext uri="{BB962C8B-B14F-4D97-AF65-F5344CB8AC3E}">
        <p14:creationId xmlns:p14="http://schemas.microsoft.com/office/powerpoint/2010/main" val="327398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28BDC1-DC7E-FBB7-1C69-DD85DFBEAB1B}"/>
              </a:ext>
            </a:extLst>
          </p:cNvPr>
          <p:cNvSpPr>
            <a:spLocks noGrp="1"/>
          </p:cNvSpPr>
          <p:nvPr>
            <p:ph type="title"/>
          </p:nvPr>
        </p:nvSpPr>
        <p:spPr/>
        <p:txBody>
          <a:bodyPr/>
          <a:lstStyle/>
          <a:p>
            <a:r>
              <a:rPr lang="en-US" dirty="0"/>
              <a:t>Daily Cost Savings: </a:t>
            </a:r>
            <a:r>
              <a:rPr lang="en-US" dirty="0" err="1"/>
              <a:t>Karpenter</a:t>
            </a:r>
            <a:r>
              <a:rPr lang="en-US" dirty="0"/>
              <a:t> vs CAS</a:t>
            </a:r>
          </a:p>
        </p:txBody>
      </p:sp>
      <p:pic>
        <p:nvPicPr>
          <p:cNvPr id="4" name="Picture 3">
            <a:extLst>
              <a:ext uri="{FF2B5EF4-FFF2-40B4-BE49-F238E27FC236}">
                <a16:creationId xmlns:a16="http://schemas.microsoft.com/office/drawing/2014/main" id="{6BB360C0-4098-7905-C70D-A03794B522FC}"/>
              </a:ext>
            </a:extLst>
          </p:cNvPr>
          <p:cNvPicPr>
            <a:picLocks noChangeAspect="1"/>
          </p:cNvPicPr>
          <p:nvPr/>
        </p:nvPicPr>
        <p:blipFill>
          <a:blip r:embed="rId2"/>
          <a:stretch>
            <a:fillRect/>
          </a:stretch>
        </p:blipFill>
        <p:spPr>
          <a:xfrm>
            <a:off x="4593714" y="1938056"/>
            <a:ext cx="6984190" cy="4030628"/>
          </a:xfrm>
          <a:prstGeom prst="rect">
            <a:avLst/>
          </a:prstGeom>
        </p:spPr>
      </p:pic>
      <p:sp>
        <p:nvSpPr>
          <p:cNvPr id="5" name="TextBox 4">
            <a:extLst>
              <a:ext uri="{FF2B5EF4-FFF2-40B4-BE49-F238E27FC236}">
                <a16:creationId xmlns:a16="http://schemas.microsoft.com/office/drawing/2014/main" id="{85EC7770-471F-9763-AB47-50960137DCBE}"/>
              </a:ext>
            </a:extLst>
          </p:cNvPr>
          <p:cNvSpPr txBox="1"/>
          <p:nvPr/>
        </p:nvSpPr>
        <p:spPr>
          <a:xfrm>
            <a:off x="616005" y="2767827"/>
            <a:ext cx="385734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Segoe UI"/>
                <a:ea typeface="+mn-ea"/>
                <a:cs typeface="+mn-cs"/>
              </a:rPr>
              <a:t>46.22% Percent Savings</a:t>
            </a:r>
          </a:p>
        </p:txBody>
      </p:sp>
    </p:spTree>
    <p:extLst>
      <p:ext uri="{BB962C8B-B14F-4D97-AF65-F5344CB8AC3E}">
        <p14:creationId xmlns:p14="http://schemas.microsoft.com/office/powerpoint/2010/main" val="16347287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E2DF5-58D7-992E-70E8-D941724F7643}"/>
              </a:ext>
            </a:extLst>
          </p:cNvPr>
          <p:cNvSpPr>
            <a:spLocks noGrp="1"/>
          </p:cNvSpPr>
          <p:nvPr>
            <p:ph type="title"/>
          </p:nvPr>
        </p:nvSpPr>
        <p:spPr>
          <a:xfrm>
            <a:off x="584200" y="2867856"/>
            <a:ext cx="4663440" cy="669094"/>
          </a:xfrm>
        </p:spPr>
        <p:txBody>
          <a:bodyPr/>
          <a:lstStyle/>
          <a:p>
            <a:r>
              <a:rPr lang="en-US" dirty="0">
                <a:cs typeface="Segoe UI"/>
              </a:rPr>
              <a:t>DEMO</a:t>
            </a:r>
            <a:endParaRPr lang="en-US" dirty="0"/>
          </a:p>
        </p:txBody>
      </p:sp>
      <p:sp>
        <p:nvSpPr>
          <p:cNvPr id="3" name="TextBox 2">
            <a:extLst>
              <a:ext uri="{FF2B5EF4-FFF2-40B4-BE49-F238E27FC236}">
                <a16:creationId xmlns:a16="http://schemas.microsoft.com/office/drawing/2014/main" id="{6FEE309C-0AD5-FCC6-B448-B335345C1E56}"/>
              </a:ext>
            </a:extLst>
          </p:cNvPr>
          <p:cNvSpPr txBox="1"/>
          <p:nvPr/>
        </p:nvSpPr>
        <p:spPr>
          <a:xfrm>
            <a:off x="581319" y="3668597"/>
            <a:ext cx="6143133"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cs typeface="Segoe Sans Text"/>
              </a:rPr>
              <a:t>Use a cluster with node auto provision enabled</a:t>
            </a:r>
          </a:p>
          <a:p>
            <a:r>
              <a:rPr lang="en-US" sz="1600">
                <a:cs typeface="Segoe Sans Text"/>
              </a:rPr>
              <a:t>Stress and scaling</a:t>
            </a:r>
          </a:p>
        </p:txBody>
      </p:sp>
    </p:spTree>
    <p:extLst>
      <p:ext uri="{BB962C8B-B14F-4D97-AF65-F5344CB8AC3E}">
        <p14:creationId xmlns:p14="http://schemas.microsoft.com/office/powerpoint/2010/main" val="9531953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9144000" cy="615553"/>
          </a:xfrm>
        </p:spPr>
        <p:txBody>
          <a:bodyPr/>
          <a:lstStyle/>
          <a:p>
            <a:r>
              <a:rPr lang="en-US" dirty="0"/>
              <a:t>Fleet Manager (Fleet)</a:t>
            </a:r>
          </a:p>
        </p:txBody>
      </p:sp>
    </p:spTree>
    <p:extLst>
      <p:ext uri="{BB962C8B-B14F-4D97-AF65-F5344CB8AC3E}">
        <p14:creationId xmlns:p14="http://schemas.microsoft.com/office/powerpoint/2010/main" val="2529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848DFB-45DD-EFA9-D89E-AEE68D3EEE89}"/>
              </a:ext>
            </a:extLst>
          </p:cNvPr>
          <p:cNvGrpSpPr/>
          <p:nvPr/>
        </p:nvGrpSpPr>
        <p:grpSpPr>
          <a:xfrm>
            <a:off x="2341434" y="2258045"/>
            <a:ext cx="7535588" cy="3265781"/>
            <a:chOff x="2131264" y="1753843"/>
            <a:chExt cx="7535588" cy="3265781"/>
          </a:xfrm>
        </p:grpSpPr>
        <p:sp>
          <p:nvSpPr>
            <p:cNvPr id="47" name="Rounded Rectangle 24">
              <a:extLst>
                <a:ext uri="{FF2B5EF4-FFF2-40B4-BE49-F238E27FC236}">
                  <a16:creationId xmlns:a16="http://schemas.microsoft.com/office/drawing/2014/main" id="{C4278499-86EB-69A5-7406-0DF33E89FB3F}"/>
                </a:ext>
                <a:ext uri="{C183D7F6-B498-43B3-948B-1728B52AA6E4}">
                  <adec:decorative xmlns:adec="http://schemas.microsoft.com/office/drawing/2017/decorative" val="1"/>
                </a:ext>
              </a:extLst>
            </p:cNvPr>
            <p:cNvSpPr/>
            <p:nvPr/>
          </p:nvSpPr>
          <p:spPr bwMode="auto">
            <a:xfrm>
              <a:off x="2131264" y="3376800"/>
              <a:ext cx="7535588" cy="1201423"/>
            </a:xfrm>
            <a:prstGeom prst="roundRect">
              <a:avLst>
                <a:gd name="adj" fmla="val 4513"/>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Segoe UI" pitchFamily="34" charset="0"/>
                <a:cs typeface="Segoe UI" pitchFamily="34" charset="0"/>
              </a:endParaRPr>
            </a:p>
          </p:txBody>
        </p:sp>
        <p:sp>
          <p:nvSpPr>
            <p:cNvPr id="50" name="Rounded Rectangle 8">
              <a:extLst>
                <a:ext uri="{FF2B5EF4-FFF2-40B4-BE49-F238E27FC236}">
                  <a16:creationId xmlns:a16="http://schemas.microsoft.com/office/drawing/2014/main" id="{5EA5BE01-F990-F265-8920-F47A9BFF4931}"/>
                </a:ext>
              </a:extLst>
            </p:cNvPr>
            <p:cNvSpPr/>
            <p:nvPr/>
          </p:nvSpPr>
          <p:spPr bwMode="auto">
            <a:xfrm>
              <a:off x="2301278" y="3520046"/>
              <a:ext cx="2186103" cy="884588"/>
            </a:xfrm>
            <a:prstGeom prst="roundRect">
              <a:avLst>
                <a:gd name="adj" fmla="val 582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99873"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member-a</a:t>
              </a:r>
            </a:p>
          </p:txBody>
        </p:sp>
        <p:pic>
          <p:nvPicPr>
            <p:cNvPr id="51" name="Picture 15">
              <a:extLst>
                <a:ext uri="{FF2B5EF4-FFF2-40B4-BE49-F238E27FC236}">
                  <a16:creationId xmlns:a16="http://schemas.microsoft.com/office/drawing/2014/main" id="{B4E2651E-4D02-02EF-E5E4-143C2CFB114E}"/>
                </a:ext>
              </a:extLst>
            </p:cNvPr>
            <p:cNvPicPr>
              <a:picLocks noChangeAspect="1"/>
            </p:cNvPicPr>
            <p:nvPr/>
          </p:nvPicPr>
          <p:blipFill>
            <a:blip r:embed="rId3"/>
            <a:stretch>
              <a:fillRect/>
            </a:stretch>
          </p:blipFill>
          <p:spPr>
            <a:xfrm>
              <a:off x="2489660" y="3649575"/>
              <a:ext cx="618572" cy="623362"/>
            </a:xfrm>
            <a:prstGeom prst="rect">
              <a:avLst/>
            </a:prstGeom>
          </p:spPr>
        </p:pic>
        <p:sp>
          <p:nvSpPr>
            <p:cNvPr id="54" name="Rounded Rectangle 8">
              <a:extLst>
                <a:ext uri="{FF2B5EF4-FFF2-40B4-BE49-F238E27FC236}">
                  <a16:creationId xmlns:a16="http://schemas.microsoft.com/office/drawing/2014/main" id="{772772DE-30DB-A1E7-240A-0523D81EF283}"/>
                </a:ext>
              </a:extLst>
            </p:cNvPr>
            <p:cNvSpPr/>
            <p:nvPr/>
          </p:nvSpPr>
          <p:spPr bwMode="auto">
            <a:xfrm>
              <a:off x="4799842" y="3520046"/>
              <a:ext cx="2186103" cy="884588"/>
            </a:xfrm>
            <a:prstGeom prst="roundRect">
              <a:avLst>
                <a:gd name="adj" fmla="val 582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99873"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member-b</a:t>
              </a:r>
            </a:p>
          </p:txBody>
        </p:sp>
        <p:pic>
          <p:nvPicPr>
            <p:cNvPr id="55" name="Picture 15">
              <a:extLst>
                <a:ext uri="{FF2B5EF4-FFF2-40B4-BE49-F238E27FC236}">
                  <a16:creationId xmlns:a16="http://schemas.microsoft.com/office/drawing/2014/main" id="{02EB4462-4080-B37D-DF04-A2184E98B5EE}"/>
                </a:ext>
              </a:extLst>
            </p:cNvPr>
            <p:cNvPicPr>
              <a:picLocks noChangeAspect="1"/>
            </p:cNvPicPr>
            <p:nvPr/>
          </p:nvPicPr>
          <p:blipFill>
            <a:blip r:embed="rId3"/>
            <a:stretch>
              <a:fillRect/>
            </a:stretch>
          </p:blipFill>
          <p:spPr>
            <a:xfrm>
              <a:off x="4988224" y="3649575"/>
              <a:ext cx="618572" cy="623362"/>
            </a:xfrm>
            <a:prstGeom prst="rect">
              <a:avLst/>
            </a:prstGeom>
          </p:spPr>
        </p:pic>
        <p:sp>
          <p:nvSpPr>
            <p:cNvPr id="57" name="Rounded Rectangle 8">
              <a:extLst>
                <a:ext uri="{FF2B5EF4-FFF2-40B4-BE49-F238E27FC236}">
                  <a16:creationId xmlns:a16="http://schemas.microsoft.com/office/drawing/2014/main" id="{BBC833D1-E919-0CA4-0E35-A06CBBCACE0F}"/>
                </a:ext>
              </a:extLst>
            </p:cNvPr>
            <p:cNvSpPr/>
            <p:nvPr/>
          </p:nvSpPr>
          <p:spPr bwMode="auto">
            <a:xfrm>
              <a:off x="7286933" y="3520046"/>
              <a:ext cx="2186103" cy="884588"/>
            </a:xfrm>
            <a:prstGeom prst="roundRect">
              <a:avLst>
                <a:gd name="adj" fmla="val 582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99873"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member-c</a:t>
              </a:r>
            </a:p>
          </p:txBody>
        </p:sp>
        <p:pic>
          <p:nvPicPr>
            <p:cNvPr id="58" name="Picture 15">
              <a:extLst>
                <a:ext uri="{FF2B5EF4-FFF2-40B4-BE49-F238E27FC236}">
                  <a16:creationId xmlns:a16="http://schemas.microsoft.com/office/drawing/2014/main" id="{6829C4F2-7CA5-309E-A1D3-37E9AB38DD71}"/>
                </a:ext>
              </a:extLst>
            </p:cNvPr>
            <p:cNvPicPr>
              <a:picLocks noChangeAspect="1"/>
            </p:cNvPicPr>
            <p:nvPr/>
          </p:nvPicPr>
          <p:blipFill>
            <a:blip r:embed="rId3"/>
            <a:stretch>
              <a:fillRect/>
            </a:stretch>
          </p:blipFill>
          <p:spPr>
            <a:xfrm>
              <a:off x="7475315" y="3649575"/>
              <a:ext cx="618572" cy="623362"/>
            </a:xfrm>
            <a:prstGeom prst="rect">
              <a:avLst/>
            </a:prstGeom>
          </p:spPr>
        </p:pic>
        <p:cxnSp>
          <p:nvCxnSpPr>
            <p:cNvPr id="70" name="Straight Connector 69">
              <a:extLst>
                <a:ext uri="{FF2B5EF4-FFF2-40B4-BE49-F238E27FC236}">
                  <a16:creationId xmlns:a16="http://schemas.microsoft.com/office/drawing/2014/main" id="{0B9DE5DB-D745-F234-1CD6-97F26C9586C7}"/>
                </a:ext>
                <a:ext uri="{C183D7F6-B498-43B3-948B-1728B52AA6E4}">
                  <adec:decorative xmlns:adec="http://schemas.microsoft.com/office/drawing/2017/decorative" val="1"/>
                </a:ext>
              </a:extLst>
            </p:cNvPr>
            <p:cNvCxnSpPr>
              <a:cxnSpLocks/>
            </p:cNvCxnSpPr>
            <p:nvPr/>
          </p:nvCxnSpPr>
          <p:spPr>
            <a:xfrm flipV="1">
              <a:off x="5886982" y="2650625"/>
              <a:ext cx="0" cy="725881"/>
            </a:xfrm>
            <a:prstGeom prst="line">
              <a:avLst/>
            </a:prstGeom>
            <a:ln w="25400">
              <a:headEnd type="none" w="med" len="med"/>
              <a:tailEnd type="arrow" w="lg" len="sm"/>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25F811D-52A3-58D0-4022-92BC4EB1A0D4}"/>
                </a:ext>
              </a:extLst>
            </p:cNvPr>
            <p:cNvSpPr txBox="1"/>
            <p:nvPr/>
          </p:nvSpPr>
          <p:spPr>
            <a:xfrm>
              <a:off x="5991549" y="2881431"/>
              <a:ext cx="2284057" cy="320251"/>
            </a:xfrm>
            <a:prstGeom prst="rect">
              <a:avLst/>
            </a:prstGeom>
            <a:solidFill>
              <a:schemeClr val="bg1"/>
            </a:solidFill>
          </p:spPr>
          <p:txBody>
            <a:bodyPr wrap="square" lIns="0" tIns="0" rIns="0" bIns="0"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Join as member clusters</a:t>
              </a:r>
            </a:p>
          </p:txBody>
        </p:sp>
        <p:sp>
          <p:nvSpPr>
            <p:cNvPr id="39" name="Rounded Rectangle 24">
              <a:extLst>
                <a:ext uri="{FF2B5EF4-FFF2-40B4-BE49-F238E27FC236}">
                  <a16:creationId xmlns:a16="http://schemas.microsoft.com/office/drawing/2014/main" id="{3188A14E-04D1-373C-9174-891D5939F1E4}"/>
                </a:ext>
                <a:ext uri="{C183D7F6-B498-43B3-948B-1728B52AA6E4}">
                  <adec:decorative xmlns:adec="http://schemas.microsoft.com/office/drawing/2017/decorative" val="1"/>
                </a:ext>
              </a:extLst>
            </p:cNvPr>
            <p:cNvSpPr/>
            <p:nvPr/>
          </p:nvSpPr>
          <p:spPr bwMode="auto">
            <a:xfrm>
              <a:off x="3950182" y="1791994"/>
              <a:ext cx="3873600" cy="858632"/>
            </a:xfrm>
            <a:prstGeom prst="roundRect">
              <a:avLst>
                <a:gd name="adj" fmla="val 4513"/>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Semilight" panose="020B0402040204020203" pitchFamily="34" charset="0"/>
                <a:ea typeface="+mn-ea"/>
                <a:cs typeface="Segoe UI Semilight" panose="020B0402040204020203" pitchFamily="34" charset="0"/>
              </a:endParaRPr>
            </a:p>
          </p:txBody>
        </p:sp>
        <p:pic>
          <p:nvPicPr>
            <p:cNvPr id="36" name="Picture 9" descr="A picture containing text&#10;&#10;Description automatically generated">
              <a:extLst>
                <a:ext uri="{FF2B5EF4-FFF2-40B4-BE49-F238E27FC236}">
                  <a16:creationId xmlns:a16="http://schemas.microsoft.com/office/drawing/2014/main" id="{3A62C266-FA43-A81D-6DDA-ED560419B26C}"/>
                </a:ext>
              </a:extLst>
            </p:cNvPr>
            <p:cNvPicPr>
              <a:picLocks noChangeAspect="1"/>
            </p:cNvPicPr>
            <p:nvPr/>
          </p:nvPicPr>
          <p:blipFill rotWithShape="1">
            <a:blip r:embed="rId4"/>
            <a:srcRect l="30737" t="1160" r="29165" b="-1160"/>
            <a:stretch/>
          </p:blipFill>
          <p:spPr>
            <a:xfrm>
              <a:off x="4056530" y="1753843"/>
              <a:ext cx="745357" cy="907861"/>
            </a:xfrm>
            <a:prstGeom prst="rect">
              <a:avLst/>
            </a:prstGeom>
          </p:spPr>
        </p:pic>
        <p:sp>
          <p:nvSpPr>
            <p:cNvPr id="41" name="TextBox 40">
              <a:extLst>
                <a:ext uri="{FF2B5EF4-FFF2-40B4-BE49-F238E27FC236}">
                  <a16:creationId xmlns:a16="http://schemas.microsoft.com/office/drawing/2014/main" id="{42AAF985-8337-C483-FCA4-E860FEF9EDF5}"/>
                </a:ext>
              </a:extLst>
            </p:cNvPr>
            <p:cNvSpPr txBox="1"/>
            <p:nvPr/>
          </p:nvSpPr>
          <p:spPr>
            <a:xfrm>
              <a:off x="4799842" y="1977810"/>
              <a:ext cx="2893704"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Fleet (Lightweight grouping of resources)</a:t>
              </a:r>
            </a:p>
          </p:txBody>
        </p:sp>
        <p:sp>
          <p:nvSpPr>
            <p:cNvPr id="7" name="Rectangle 6">
              <a:extLst>
                <a:ext uri="{FF2B5EF4-FFF2-40B4-BE49-F238E27FC236}">
                  <a16:creationId xmlns:a16="http://schemas.microsoft.com/office/drawing/2014/main" id="{1B0D2E84-0A25-6F7B-A6E7-03024603F776}"/>
                </a:ext>
              </a:extLst>
            </p:cNvPr>
            <p:cNvSpPr/>
            <p:nvPr/>
          </p:nvSpPr>
          <p:spPr>
            <a:xfrm>
              <a:off x="2217920" y="3434927"/>
              <a:ext cx="4875194" cy="158207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subscription-a</a:t>
              </a:r>
            </a:p>
          </p:txBody>
        </p:sp>
        <p:sp>
          <p:nvSpPr>
            <p:cNvPr id="8" name="Rectangle 7">
              <a:extLst>
                <a:ext uri="{FF2B5EF4-FFF2-40B4-BE49-F238E27FC236}">
                  <a16:creationId xmlns:a16="http://schemas.microsoft.com/office/drawing/2014/main" id="{6AD871B3-C379-4AF9-BB73-AD58BF043549}"/>
                </a:ext>
              </a:extLst>
            </p:cNvPr>
            <p:cNvSpPr/>
            <p:nvPr/>
          </p:nvSpPr>
          <p:spPr>
            <a:xfrm>
              <a:off x="7182559" y="3437554"/>
              <a:ext cx="2378381" cy="158207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subscription-b</a:t>
              </a:r>
            </a:p>
          </p:txBody>
        </p:sp>
      </p:grpSp>
      <p:sp>
        <p:nvSpPr>
          <p:cNvPr id="6" name="Title 6">
            <a:extLst>
              <a:ext uri="{FF2B5EF4-FFF2-40B4-BE49-F238E27FC236}">
                <a16:creationId xmlns:a16="http://schemas.microsoft.com/office/drawing/2014/main" id="{3CD984CF-5A8D-2EA8-D2F6-855EE527833E}"/>
              </a:ext>
            </a:extLst>
          </p:cNvPr>
          <p:cNvSpPr>
            <a:spLocks noGrp="1"/>
          </p:cNvSpPr>
          <p:nvPr>
            <p:ph type="title"/>
          </p:nvPr>
        </p:nvSpPr>
        <p:spPr>
          <a:xfrm>
            <a:off x="455994" y="556789"/>
            <a:ext cx="11306469" cy="813704"/>
          </a:xfrm>
        </p:spPr>
        <p:txBody>
          <a:bodyPr>
            <a:normAutofit/>
          </a:bodyPr>
          <a:lstStyle/>
          <a:p>
            <a:r>
              <a:rPr lang="en-US">
                <a:latin typeface="Segoe UI Semibold" panose="020B0702040204020203" pitchFamily="34" charset="0"/>
                <a:cs typeface="Segoe UI Semibold" panose="020B0702040204020203" pitchFamily="34" charset="0"/>
              </a:rPr>
              <a:t>What is a Fleet? </a:t>
            </a:r>
          </a:p>
        </p:txBody>
      </p:sp>
    </p:spTree>
    <p:extLst>
      <p:ext uri="{BB962C8B-B14F-4D97-AF65-F5344CB8AC3E}">
        <p14:creationId xmlns:p14="http://schemas.microsoft.com/office/powerpoint/2010/main" val="4140612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E2DF5-58D7-992E-70E8-D941724F7643}"/>
              </a:ext>
            </a:extLst>
          </p:cNvPr>
          <p:cNvSpPr>
            <a:spLocks noGrp="1"/>
          </p:cNvSpPr>
          <p:nvPr>
            <p:ph type="title"/>
          </p:nvPr>
        </p:nvSpPr>
        <p:spPr>
          <a:xfrm>
            <a:off x="584200" y="2867856"/>
            <a:ext cx="4663440" cy="669094"/>
          </a:xfrm>
        </p:spPr>
        <p:txBody>
          <a:bodyPr/>
          <a:lstStyle/>
          <a:p>
            <a:r>
              <a:rPr lang="en-US" dirty="0">
                <a:cs typeface="Segoe UI"/>
              </a:rPr>
              <a:t>DEMO</a:t>
            </a:r>
            <a:endParaRPr lang="en-US" dirty="0"/>
          </a:p>
        </p:txBody>
      </p:sp>
      <p:sp>
        <p:nvSpPr>
          <p:cNvPr id="3" name="TextBox 2">
            <a:extLst>
              <a:ext uri="{FF2B5EF4-FFF2-40B4-BE49-F238E27FC236}">
                <a16:creationId xmlns:a16="http://schemas.microsoft.com/office/drawing/2014/main" id="{74C26250-2C06-AE89-787B-FFD409270F0E}"/>
              </a:ext>
            </a:extLst>
          </p:cNvPr>
          <p:cNvSpPr txBox="1"/>
          <p:nvPr/>
        </p:nvSpPr>
        <p:spPr>
          <a:xfrm>
            <a:off x="581319" y="3668597"/>
            <a:ext cx="6143133"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cs typeface="Segoe Sans Text"/>
              </a:rPr>
              <a:t>Fleet manager portal</a:t>
            </a:r>
          </a:p>
          <a:p>
            <a:r>
              <a:rPr lang="en-US" sz="1600">
                <a:cs typeface="Segoe Sans Text"/>
              </a:rPr>
              <a:t>Operate at scale</a:t>
            </a:r>
          </a:p>
        </p:txBody>
      </p:sp>
    </p:spTree>
    <p:extLst>
      <p:ext uri="{BB962C8B-B14F-4D97-AF65-F5344CB8AC3E}">
        <p14:creationId xmlns:p14="http://schemas.microsoft.com/office/powerpoint/2010/main" val="20394171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F87B-9FBA-2739-6C2B-A6AE6BFE0ECE}"/>
              </a:ext>
            </a:extLst>
          </p:cNvPr>
          <p:cNvSpPr>
            <a:spLocks noGrp="1"/>
          </p:cNvSpPr>
          <p:nvPr>
            <p:ph type="title"/>
          </p:nvPr>
        </p:nvSpPr>
        <p:spPr/>
        <p:txBody>
          <a:bodyPr/>
          <a:lstStyle/>
          <a:p>
            <a:r>
              <a:rPr lang="en-US"/>
              <a:t>OSS Fleet Workload Placement</a:t>
            </a:r>
          </a:p>
        </p:txBody>
      </p:sp>
      <p:sp>
        <p:nvSpPr>
          <p:cNvPr id="3" name="Text Placeholder 10">
            <a:extLst>
              <a:ext uri="{FF2B5EF4-FFF2-40B4-BE49-F238E27FC236}">
                <a16:creationId xmlns:a16="http://schemas.microsoft.com/office/drawing/2014/main" id="{F54F68FC-7AED-DF50-238F-869F99D1CA38}"/>
              </a:ext>
            </a:extLst>
          </p:cNvPr>
          <p:cNvSpPr txBox="1">
            <a:spLocks/>
          </p:cNvSpPr>
          <p:nvPr/>
        </p:nvSpPr>
        <p:spPr>
          <a:xfrm>
            <a:off x="766832" y="1891351"/>
            <a:ext cx="10393773" cy="51049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Per-resource-unit cost</a:t>
            </a:r>
          </a:p>
          <a:p>
            <a:pPr marL="799963"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cost-per-</a:t>
            </a:r>
            <a:r>
              <a:rPr kumimoji="0" lang="en-US" sz="1400" b="0" i="0" u="none" strike="noStrike" kern="1200" cap="none" spc="0" normalizeH="0" baseline="0" noProof="0" err="1">
                <a:ln>
                  <a:noFill/>
                </a:ln>
                <a:solidFill>
                  <a:srgbClr val="000000"/>
                </a:solidFill>
                <a:effectLst/>
                <a:uLnTx/>
                <a:uFillTx/>
                <a:latin typeface="Segoe UI"/>
                <a:ea typeface="+mn-ea"/>
                <a:cs typeface="+mn-cs"/>
              </a:rPr>
              <a:t>cpu</a:t>
            </a:r>
            <a:r>
              <a:rPr kumimoji="0" lang="en-US" sz="1400" b="0" i="0" u="none" strike="noStrike" kern="1200" cap="none" spc="0" normalizeH="0" baseline="0" noProof="0">
                <a:ln>
                  <a:noFill/>
                </a:ln>
                <a:solidFill>
                  <a:srgbClr val="000000"/>
                </a:solidFill>
                <a:effectLst/>
                <a:uLnTx/>
                <a:uFillTx/>
                <a:latin typeface="Segoe UI"/>
                <a:ea typeface="+mn-ea"/>
                <a:cs typeface="+mn-cs"/>
              </a:rPr>
              <a:t> core</a:t>
            </a:r>
          </a:p>
          <a:p>
            <a:pPr marL="799963"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cost-per-</a:t>
            </a:r>
            <a:r>
              <a:rPr kumimoji="0" lang="en-US" sz="1400" b="0" i="0" u="none" strike="noStrike" kern="1200" cap="none" spc="0" normalizeH="0" baseline="0" noProof="0" err="1">
                <a:ln>
                  <a:noFill/>
                </a:ln>
                <a:solidFill>
                  <a:srgbClr val="000000"/>
                </a:solidFill>
                <a:effectLst/>
                <a:uLnTx/>
                <a:uFillTx/>
                <a:latin typeface="Segoe UI"/>
                <a:ea typeface="+mn-ea"/>
                <a:cs typeface="+mn-cs"/>
              </a:rPr>
              <a:t>gb</a:t>
            </a:r>
            <a:r>
              <a:rPr kumimoji="0" lang="en-US" sz="1400" b="0" i="0" u="none" strike="noStrike" kern="1200" cap="none" spc="0" normalizeH="0" baseline="0" noProof="0">
                <a:ln>
                  <a:noFill/>
                </a:ln>
                <a:solidFill>
                  <a:srgbClr val="000000"/>
                </a:solidFill>
                <a:effectLst/>
                <a:uLnTx/>
                <a:uFillTx/>
                <a:latin typeface="Segoe UI"/>
                <a:ea typeface="+mn-ea"/>
                <a:cs typeface="+mn-cs"/>
              </a:rPr>
              <a:t> memory </a:t>
            </a:r>
          </a:p>
          <a:p>
            <a:pPr marL="799963"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1" u="none" strike="noStrike" kern="1200" cap="none" spc="0" normalizeH="0" baseline="0" noProof="0">
                <a:ln>
                  <a:noFill/>
                </a:ln>
                <a:solidFill>
                  <a:srgbClr val="000000"/>
                </a:solidFill>
                <a:effectLst/>
                <a:uLnTx/>
                <a:uFillTx/>
                <a:latin typeface="Segoe UI"/>
                <a:ea typeface="+mn-ea"/>
                <a:cs typeface="+mn-cs"/>
              </a:rPr>
              <a:t>Scenario: scheduling CPU intensive workloads to cluster with cheapest CPU resources</a:t>
            </a:r>
          </a:p>
          <a:p>
            <a:pPr marL="799963"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Allocatable/available resources</a:t>
            </a:r>
          </a:p>
          <a:p>
            <a:pPr marL="799963"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Allocatable/available </a:t>
            </a:r>
            <a:r>
              <a:rPr kumimoji="0" lang="en-US" sz="1400" b="0" i="0" u="none" strike="noStrike" kern="1200" cap="none" spc="0" normalizeH="0" baseline="0" noProof="0" err="1">
                <a:ln>
                  <a:noFill/>
                </a:ln>
                <a:solidFill>
                  <a:srgbClr val="000000"/>
                </a:solidFill>
                <a:effectLst/>
                <a:uLnTx/>
                <a:uFillTx/>
                <a:latin typeface="Segoe UI"/>
                <a:ea typeface="+mn-ea"/>
                <a:cs typeface="+mn-cs"/>
              </a:rPr>
              <a:t>cpus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799963"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Allocatable/available memory</a:t>
            </a:r>
          </a:p>
          <a:p>
            <a:pPr marL="799963"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1" u="none" strike="noStrike" kern="1200" cap="none" spc="0" normalizeH="0" baseline="0" noProof="0">
                <a:ln>
                  <a:noFill/>
                </a:ln>
                <a:solidFill>
                  <a:srgbClr val="000000"/>
                </a:solidFill>
                <a:effectLst/>
                <a:uLnTx/>
                <a:uFillTx/>
                <a:latin typeface="Segoe UI"/>
                <a:ea typeface="+mn-ea"/>
                <a:cs typeface="+mn-cs"/>
              </a:rPr>
              <a:t>Scenario: scheduling to cluster with most available memory to run my app</a:t>
            </a:r>
          </a:p>
          <a:p>
            <a:pPr marL="799963"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400" b="0" i="1" u="none" strike="noStrike" kern="1200" cap="none" spc="0" normalizeH="0" baseline="0" noProof="0">
              <a:ln>
                <a:noFill/>
              </a:ln>
              <a:solidFill>
                <a:srgbClr val="000000"/>
              </a:solidFill>
              <a:effectLst/>
              <a:uLnTx/>
              <a:uFillTx/>
              <a:latin typeface="Segoe UI"/>
              <a:ea typeface="+mn-ea"/>
              <a:cs typeface="+mn-cs"/>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Number of nodes</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1" u="none" strike="noStrike" kern="1200" cap="none" spc="0" normalizeH="0" baseline="0" noProof="0">
                <a:ln>
                  <a:noFill/>
                </a:ln>
                <a:solidFill>
                  <a:srgbClr val="000000"/>
                </a:solidFill>
                <a:effectLst/>
                <a:uLnTx/>
                <a:uFillTx/>
                <a:latin typeface="Segoe UI"/>
                <a:ea typeface="+mn-ea"/>
                <a:cs typeface="+mn-cs"/>
              </a:rPr>
              <a:t>   Scenario: balance resources usage across clusters, eliminate hot spots</a:t>
            </a:r>
          </a:p>
          <a:p>
            <a:pPr marL="799963" marR="0" lvl="2"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Title 1">
            <a:extLst>
              <a:ext uri="{FF2B5EF4-FFF2-40B4-BE49-F238E27FC236}">
                <a16:creationId xmlns:a16="http://schemas.microsoft.com/office/drawing/2014/main" id="{70E19CEE-67A9-96D5-38BA-EBD374CFEAEF}"/>
              </a:ext>
            </a:extLst>
          </p:cNvPr>
          <p:cNvSpPr txBox="1">
            <a:spLocks/>
          </p:cNvSpPr>
          <p:nvPr/>
        </p:nvSpPr>
        <p:spPr>
          <a:xfrm>
            <a:off x="8474945" y="616552"/>
            <a:ext cx="3601600" cy="24622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000000"/>
                </a:solidFill>
                <a:effectLst/>
                <a:highlight>
                  <a:srgbClr val="FFFFFF"/>
                </a:highlight>
                <a:uLnTx/>
                <a:uFillTx/>
                <a:latin typeface="Segoe UI"/>
                <a:ea typeface="+mn-ea"/>
                <a:cs typeface="Segoe UI" pitchFamily="34" charset="0"/>
              </a:rPr>
              <a:t>https://aka.ms/fleet/workloadplacement</a:t>
            </a:r>
            <a:endParaRPr kumimoji="0" lang="en-US" sz="1600" b="0" i="0" u="none" strike="noStrike" kern="1200" cap="none" spc="-50" normalizeH="0" baseline="0" noProof="0">
              <a:ln w="3175">
                <a:noFill/>
              </a:ln>
              <a:solidFill>
                <a:srgbClr val="000000">
                  <a:lumMod val="95000"/>
                  <a:lumOff val="5000"/>
                </a:srgbClr>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36389403-FE71-B4A8-4E83-989E3B826DBD}"/>
              </a:ext>
            </a:extLst>
          </p:cNvPr>
          <p:cNvSpPr txBox="1">
            <a:spLocks/>
          </p:cNvSpPr>
          <p:nvPr/>
        </p:nvSpPr>
        <p:spPr>
          <a:xfrm>
            <a:off x="588263" y="1062169"/>
            <a:ext cx="3601600" cy="27699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1" u="none" strike="noStrike" kern="1200" cap="none" spc="-50" normalizeH="0" baseline="0" noProof="0">
                <a:ln w="3175">
                  <a:noFill/>
                </a:ln>
                <a:solidFill>
                  <a:srgbClr val="000000">
                    <a:lumMod val="95000"/>
                    <a:lumOff val="5000"/>
                  </a:srgbClr>
                </a:solidFill>
                <a:effectLst/>
                <a:uLnTx/>
                <a:uFillTx/>
                <a:latin typeface="Segoe UI"/>
                <a:ea typeface="+mn-ea"/>
                <a:cs typeface="Segoe UI"/>
              </a:rPr>
              <a:t>Schedule based on cost metrics</a:t>
            </a:r>
            <a:endParaRPr kumimoji="0" lang="en-US" sz="1800" b="0" i="1" u="none" strike="noStrike" kern="1200" cap="none" spc="-50" normalizeH="0" baseline="0" noProof="0">
              <a:ln w="3175">
                <a:noFill/>
              </a:ln>
              <a:solidFill>
                <a:srgbClr val="000000">
                  <a:lumMod val="95000"/>
                  <a:lumOff val="5000"/>
                </a:srgbClr>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3574677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F6B428-5DC3-528E-592B-48BDD32FE099}"/>
              </a:ext>
            </a:extLst>
          </p:cNvPr>
          <p:cNvSpPr txBox="1">
            <a:spLocks/>
          </p:cNvSpPr>
          <p:nvPr/>
        </p:nvSpPr>
        <p:spPr>
          <a:xfrm>
            <a:off x="270933" y="187797"/>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AKS Public Roadmap (GitHub)</a:t>
            </a:r>
          </a:p>
        </p:txBody>
      </p:sp>
      <p:sp>
        <p:nvSpPr>
          <p:cNvPr id="6" name="TextBox 5">
            <a:extLst>
              <a:ext uri="{FF2B5EF4-FFF2-40B4-BE49-F238E27FC236}">
                <a16:creationId xmlns:a16="http://schemas.microsoft.com/office/drawing/2014/main" id="{089D3341-E3CD-D076-02E6-7EED7B4E3CA6}"/>
              </a:ext>
            </a:extLst>
          </p:cNvPr>
          <p:cNvSpPr txBox="1"/>
          <p:nvPr/>
        </p:nvSpPr>
        <p:spPr>
          <a:xfrm>
            <a:off x="8126983" y="6388300"/>
            <a:ext cx="391600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mn-cs"/>
                <a:hlinkClick r:id="rId2"/>
              </a:rPr>
              <a:t>https://aka.ms/aks/roadmap</a:t>
            </a:r>
            <a:r>
              <a:rPr kumimoji="0" lang="en-US" sz="2400" b="0" i="0" u="none" strike="noStrike" kern="1200" cap="none" spc="0" normalizeH="0" baseline="0" noProof="0">
                <a:ln>
                  <a:noFill/>
                </a:ln>
                <a:solidFill>
                  <a:srgbClr val="000000"/>
                </a:solidFill>
                <a:effectLst/>
                <a:uLnTx/>
                <a:uFillTx/>
                <a:latin typeface="Segoe Sans Text"/>
                <a:ea typeface="+mn-ea"/>
                <a:cs typeface="+mn-cs"/>
              </a:rPr>
              <a:t> </a:t>
            </a:r>
          </a:p>
        </p:txBody>
      </p:sp>
      <p:pic>
        <p:nvPicPr>
          <p:cNvPr id="7" name="Picture 6">
            <a:extLst>
              <a:ext uri="{FF2B5EF4-FFF2-40B4-BE49-F238E27FC236}">
                <a16:creationId xmlns:a16="http://schemas.microsoft.com/office/drawing/2014/main" id="{B4291AB4-197B-4BC8-4EA6-49A052E482DF}"/>
              </a:ext>
            </a:extLst>
          </p:cNvPr>
          <p:cNvPicPr>
            <a:picLocks noChangeAspect="1"/>
          </p:cNvPicPr>
          <p:nvPr/>
        </p:nvPicPr>
        <p:blipFill>
          <a:blip r:embed="rId3"/>
          <a:stretch>
            <a:fillRect/>
          </a:stretch>
        </p:blipFill>
        <p:spPr>
          <a:xfrm>
            <a:off x="1726251" y="805795"/>
            <a:ext cx="8297315" cy="5541485"/>
          </a:xfrm>
          <a:prstGeom prst="rect">
            <a:avLst/>
          </a:prstGeom>
        </p:spPr>
      </p:pic>
    </p:spTree>
    <p:extLst>
      <p:ext uri="{BB962C8B-B14F-4D97-AF65-F5344CB8AC3E}">
        <p14:creationId xmlns:p14="http://schemas.microsoft.com/office/powerpoint/2010/main" val="23564263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6023A5-DA16-D73D-39E4-847A0BC02059}"/>
              </a:ext>
            </a:extLst>
          </p:cNvPr>
          <p:cNvSpPr txBox="1">
            <a:spLocks/>
          </p:cNvSpPr>
          <p:nvPr/>
        </p:nvSpPr>
        <p:spPr>
          <a:xfrm>
            <a:off x="388484" y="232559"/>
            <a:ext cx="11149013" cy="7478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Thank You</a:t>
            </a:r>
          </a:p>
        </p:txBody>
      </p:sp>
      <p:pic>
        <p:nvPicPr>
          <p:cNvPr id="9" name="Picture 8" descr="A picture containing icon&#10;&#10;Description automatically generated">
            <a:extLst>
              <a:ext uri="{FF2B5EF4-FFF2-40B4-BE49-F238E27FC236}">
                <a16:creationId xmlns:a16="http://schemas.microsoft.com/office/drawing/2014/main" id="{7F2022A1-14DC-216C-0DD4-BDC231D49D2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3490" b="96779" l="3813" r="95818">
                        <a14:foregroundMark x1="21894" y1="29530" x2="21894" y2="29530"/>
                        <a14:foregroundMark x1="18696" y1="34497" x2="18696" y2="34497"/>
                        <a14:foregroundMark x1="16974" y1="35168" x2="17220" y2="35168"/>
                        <a14:foregroundMark x1="15375" y1="37852" x2="21156" y2="29530"/>
                        <a14:foregroundMark x1="21156" y1="29530" x2="29889" y2="24698"/>
                        <a14:foregroundMark x1="29889" y1="24698" x2="34563" y2="13020"/>
                        <a14:foregroundMark x1="34932" y1="11946" x2="16113" y2="36376"/>
                        <a14:foregroundMark x1="16113" y1="36376" x2="11316" y2="38255"/>
                        <a14:foregroundMark x1="13653" y1="82148" x2="13899" y2="83624"/>
                        <a14:foregroundMark x1="17712" y1="82282" x2="18327" y2="81342"/>
                        <a14:foregroundMark x1="21033" y1="82148" x2="21525" y2="82685"/>
                        <a14:foregroundMark x1="27429" y1="81477" x2="27429" y2="81477"/>
                        <a14:foregroundMark x1="31119" y1="81074" x2="31119" y2="81074"/>
                        <a14:foregroundMark x1="39729" y1="80268" x2="39729" y2="80268"/>
                        <a14:foregroundMark x1="46740" y1="81208" x2="46740" y2="81208"/>
                        <a14:foregroundMark x1="51169" y1="81611" x2="51169" y2="81611"/>
                        <a14:foregroundMark x1="56212" y1="81477" x2="56212" y2="81477"/>
                        <a14:foregroundMark x1="63100" y1="79866" x2="63100" y2="79866"/>
                        <a14:foregroundMark x1="70357" y1="80940" x2="70357" y2="80940"/>
                        <a14:foregroundMark x1="73924" y1="81477" x2="73924" y2="81477"/>
                        <a14:foregroundMark x1="79705" y1="81074" x2="79705" y2="81074"/>
                        <a14:foregroundMark x1="86101" y1="82282" x2="86101" y2="82282"/>
                        <a14:foregroundMark x1="68020" y1="93960" x2="68020" y2="93960"/>
                        <a14:foregroundMark x1="65191" y1="93691" x2="65191" y2="93691"/>
                        <a14:foregroundMark x1="62362" y1="95168" x2="62362" y2="95168"/>
                        <a14:foregroundMark x1="58426" y1="95034" x2="58426" y2="95034"/>
                        <a14:foregroundMark x1="59656" y1="93960" x2="59656" y2="93960"/>
                        <a14:foregroundMark x1="56581" y1="93691" x2="56581" y2="93691"/>
                        <a14:foregroundMark x1="56950" y1="96242" x2="56950" y2="96242"/>
                        <a14:foregroundMark x1="57934" y1="96779" x2="57934" y2="96779"/>
                        <a14:foregroundMark x1="54490" y1="93960" x2="54490" y2="93960"/>
                        <a14:foregroundMark x1="46986" y1="94362" x2="46986" y2="94362"/>
                        <a14:foregroundMark x1="42681" y1="93154" x2="42681" y2="93154"/>
                        <a14:foregroundMark x1="40098" y1="93826" x2="40098" y2="93826"/>
                        <a14:foregroundMark x1="34440" y1="92081" x2="34440" y2="92081"/>
                        <a14:foregroundMark x1="29520" y1="69128" x2="29520" y2="69128"/>
                        <a14:foregroundMark x1="5166" y1="54094" x2="5166" y2="54094"/>
                        <a14:foregroundMark x1="6765" y1="52349" x2="6765" y2="52349"/>
                        <a14:foregroundMark x1="44526" y1="8322" x2="44526" y2="8322"/>
                        <a14:foregroundMark x1="51661" y1="3624" x2="51661" y2="3624"/>
                        <a14:foregroundMark x1="3936" y1="51007" x2="3936" y2="51007"/>
                        <a14:foregroundMark x1="95818" y1="32215" x2="95818" y2="32215"/>
                      </a14:backgroundRemoval>
                    </a14:imgEffect>
                  </a14:imgLayer>
                </a14:imgProps>
              </a:ext>
              <a:ext uri="{28A0092B-C50C-407E-A947-70E740481C1C}">
                <a14:useLocalDpi xmlns:a14="http://schemas.microsoft.com/office/drawing/2010/main" val="0"/>
              </a:ext>
            </a:extLst>
          </a:blip>
          <a:stretch>
            <a:fillRect/>
          </a:stretch>
        </p:blipFill>
        <p:spPr>
          <a:xfrm>
            <a:off x="10119070" y="5950926"/>
            <a:ext cx="843925" cy="773340"/>
          </a:xfrm>
          <a:prstGeom prst="rect">
            <a:avLst/>
          </a:prstGeom>
        </p:spPr>
      </p:pic>
      <p:pic>
        <p:nvPicPr>
          <p:cNvPr id="2" name="Picture 2">
            <a:extLst>
              <a:ext uri="{FF2B5EF4-FFF2-40B4-BE49-F238E27FC236}">
                <a16:creationId xmlns:a16="http://schemas.microsoft.com/office/drawing/2014/main" id="{B93836B4-3375-9F80-D665-C6060246F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433" y="5961265"/>
            <a:ext cx="929684" cy="71798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3545890F-9CD1-FDA2-1A0D-A715156E6978}"/>
              </a:ext>
            </a:extLst>
          </p:cNvPr>
          <p:cNvSpPr txBox="1">
            <a:spLocks/>
          </p:cNvSpPr>
          <p:nvPr/>
        </p:nvSpPr>
        <p:spPr>
          <a:xfrm>
            <a:off x="531573" y="1797405"/>
            <a:ext cx="6200648" cy="2031325"/>
          </a:xfrm>
          <a:prstGeom prst="rect">
            <a:avLst/>
          </a:prstGeom>
          <a:noFill/>
        </p:spPr>
        <p:txBody>
          <a:bodyPr vert="horz" wrap="square" lIns="0" tIns="0" rIns="0" bIns="0" numCol="1" rtlCol="0" anchor="b" anchorCtr="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Marco António Silva</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National Innovation Officer &amp;</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Senior Cloud Solution Architect @ Microsoft</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Digital &amp; App Innovation</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Renato Ribeiro</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Cloud Solution Architect @ Microsoft</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Digital &amp; App Innovation</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78D4"/>
                </a:solidFill>
                <a:effectLst/>
                <a:uLnTx/>
                <a:uFillTx/>
                <a:latin typeface="Segoe Sans Text"/>
                <a:ea typeface="+mn-ea"/>
                <a:cs typeface="Segoe UI" panose="020B0502040204020203" pitchFamily="34" charset="0"/>
              </a:rPr>
              <a:t>https://github.com/RenatoSGR/aks-globalazure</a:t>
            </a:r>
            <a:endPar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p:txBody>
      </p:sp>
    </p:spTree>
    <p:extLst>
      <p:ext uri="{BB962C8B-B14F-4D97-AF65-F5344CB8AC3E}">
        <p14:creationId xmlns:p14="http://schemas.microsoft.com/office/powerpoint/2010/main" val="2691409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adrão dos Descobrimentos, Lisbonne - Réservez des tickets pour votre ...">
            <a:extLst>
              <a:ext uri="{FF2B5EF4-FFF2-40B4-BE49-F238E27FC236}">
                <a16:creationId xmlns:a16="http://schemas.microsoft.com/office/drawing/2014/main" id="{5061701D-B215-023F-C023-A0852419106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 r="7192" b="7192"/>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Diagonal Corners Rounded 35">
            <a:extLst>
              <a:ext uri="{FF2B5EF4-FFF2-40B4-BE49-F238E27FC236}">
                <a16:creationId xmlns:a16="http://schemas.microsoft.com/office/drawing/2014/main" id="{1747FF6A-0282-44E7-CB32-372D37A70C67}"/>
              </a:ext>
            </a:extLst>
          </p:cNvPr>
          <p:cNvSpPr/>
          <p:nvPr/>
        </p:nvSpPr>
        <p:spPr>
          <a:xfrm>
            <a:off x="483347" y="270557"/>
            <a:ext cx="9570104" cy="1145160"/>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Location</a:t>
            </a:r>
          </a:p>
        </p:txBody>
      </p:sp>
      <p:pic>
        <p:nvPicPr>
          <p:cNvPr id="4" name="Picture 2">
            <a:extLst>
              <a:ext uri="{FF2B5EF4-FFF2-40B4-BE49-F238E27FC236}">
                <a16:creationId xmlns:a16="http://schemas.microsoft.com/office/drawing/2014/main" id="{C2B7BB56-8F43-7BAC-4551-9E50E5295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0224" y="5217723"/>
            <a:ext cx="1879072" cy="14511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cloud with a flag&#10;&#10;Description automatically generated">
            <a:extLst>
              <a:ext uri="{FF2B5EF4-FFF2-40B4-BE49-F238E27FC236}">
                <a16:creationId xmlns:a16="http://schemas.microsoft.com/office/drawing/2014/main" id="{04BFABDF-AEEB-374E-DCC6-7F46CC299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3451" y="189088"/>
            <a:ext cx="2359401" cy="1327163"/>
          </a:xfrm>
          <a:prstGeom prst="rect">
            <a:avLst/>
          </a:prstGeom>
        </p:spPr>
      </p:pic>
      <p:pic>
        <p:nvPicPr>
          <p:cNvPr id="6" name="Picture 5" descr="A close-up of a logo&#10;&#10;Description automatically generated with medium confidence">
            <a:extLst>
              <a:ext uri="{FF2B5EF4-FFF2-40B4-BE49-F238E27FC236}">
                <a16:creationId xmlns:a16="http://schemas.microsoft.com/office/drawing/2014/main" id="{02DFD5F6-CBFB-5999-043C-77FE1FE2D6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2882" y="141118"/>
            <a:ext cx="3071120" cy="1327163"/>
          </a:xfrm>
          <a:prstGeom prst="rect">
            <a:avLst/>
          </a:prstGeom>
        </p:spPr>
      </p:pic>
      <p:sp>
        <p:nvSpPr>
          <p:cNvPr id="8" name="Rectangle: Diagonal Corners Rounded 7">
            <a:extLst>
              <a:ext uri="{FF2B5EF4-FFF2-40B4-BE49-F238E27FC236}">
                <a16:creationId xmlns:a16="http://schemas.microsoft.com/office/drawing/2014/main" id="{61CF669E-1DBD-4C34-DE91-6425742DD8C6}"/>
              </a:ext>
            </a:extLst>
          </p:cNvPr>
          <p:cNvSpPr/>
          <p:nvPr/>
        </p:nvSpPr>
        <p:spPr>
          <a:xfrm>
            <a:off x="457416" y="1566450"/>
            <a:ext cx="9570104" cy="1265388"/>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Diamond</a:t>
            </a:r>
          </a:p>
        </p:txBody>
      </p:sp>
      <p:pic>
        <p:nvPicPr>
          <p:cNvPr id="9" name="Graphic 8">
            <a:extLst>
              <a:ext uri="{FF2B5EF4-FFF2-40B4-BE49-F238E27FC236}">
                <a16:creationId xmlns:a16="http://schemas.microsoft.com/office/drawing/2014/main" id="{18DB0825-0362-E47E-EABF-39AED8B22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39853" y="1919787"/>
            <a:ext cx="3667874" cy="622686"/>
          </a:xfrm>
          <a:prstGeom prst="rect">
            <a:avLst/>
          </a:prstGeom>
        </p:spPr>
      </p:pic>
      <p:sp>
        <p:nvSpPr>
          <p:cNvPr id="10" name="Rectangle: Diagonal Corners Rounded 9">
            <a:extLst>
              <a:ext uri="{FF2B5EF4-FFF2-40B4-BE49-F238E27FC236}">
                <a16:creationId xmlns:a16="http://schemas.microsoft.com/office/drawing/2014/main" id="{570EBA22-9216-280A-EF42-3D01AEFCDAA5}"/>
              </a:ext>
            </a:extLst>
          </p:cNvPr>
          <p:cNvSpPr/>
          <p:nvPr/>
        </p:nvSpPr>
        <p:spPr>
          <a:xfrm>
            <a:off x="457416" y="3042065"/>
            <a:ext cx="9570104" cy="1094537"/>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Gold</a:t>
            </a:r>
          </a:p>
        </p:txBody>
      </p:sp>
      <p:sp>
        <p:nvSpPr>
          <p:cNvPr id="13" name="Rectangle: Diagonal Corners Rounded 12">
            <a:extLst>
              <a:ext uri="{FF2B5EF4-FFF2-40B4-BE49-F238E27FC236}">
                <a16:creationId xmlns:a16="http://schemas.microsoft.com/office/drawing/2014/main" id="{18B13460-7BF9-0A4B-13D1-6F2AB096C6EF}"/>
              </a:ext>
            </a:extLst>
          </p:cNvPr>
          <p:cNvSpPr/>
          <p:nvPr/>
        </p:nvSpPr>
        <p:spPr>
          <a:xfrm>
            <a:off x="457416" y="4346830"/>
            <a:ext cx="9570104" cy="1094537"/>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Silver</a:t>
            </a:r>
          </a:p>
        </p:txBody>
      </p:sp>
      <p:sp>
        <p:nvSpPr>
          <p:cNvPr id="14" name="Rectangle: Diagonal Corners Rounded 13">
            <a:extLst>
              <a:ext uri="{FF2B5EF4-FFF2-40B4-BE49-F238E27FC236}">
                <a16:creationId xmlns:a16="http://schemas.microsoft.com/office/drawing/2014/main" id="{3F98CB03-AD8A-8D7D-6BB0-420BD516AD88}"/>
              </a:ext>
            </a:extLst>
          </p:cNvPr>
          <p:cNvSpPr/>
          <p:nvPr/>
        </p:nvSpPr>
        <p:spPr>
          <a:xfrm>
            <a:off x="457416" y="5638872"/>
            <a:ext cx="9570104" cy="1094537"/>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Swag</a:t>
            </a:r>
          </a:p>
        </p:txBody>
      </p:sp>
      <p:pic>
        <p:nvPicPr>
          <p:cNvPr id="12" name="Picture 11" descr="A black and white logo&#10;&#10;Description automatically generated with low confidence">
            <a:extLst>
              <a:ext uri="{FF2B5EF4-FFF2-40B4-BE49-F238E27FC236}">
                <a16:creationId xmlns:a16="http://schemas.microsoft.com/office/drawing/2014/main" id="{29A8A75B-A88B-138D-C645-92ED7052CA77}"/>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9752" y="4645398"/>
            <a:ext cx="1847100" cy="378647"/>
          </a:xfrm>
          <a:prstGeom prst="rect">
            <a:avLst/>
          </a:prstGeom>
        </p:spPr>
      </p:pic>
      <p:pic>
        <p:nvPicPr>
          <p:cNvPr id="17" name="Picture 16" descr="A black background with red text&#10;&#10;Description automatically generated">
            <a:extLst>
              <a:ext uri="{FF2B5EF4-FFF2-40B4-BE49-F238E27FC236}">
                <a16:creationId xmlns:a16="http://schemas.microsoft.com/office/drawing/2014/main" id="{260736FF-92CB-0F23-1249-95ACCBE3C40D}"/>
              </a:ext>
            </a:extLst>
          </p:cNvPr>
          <p:cNvPicPr>
            <a:picLocks noChangeAspect="1"/>
          </p:cNvPicPr>
          <p:nvPr/>
        </p:nvPicPr>
        <p:blipFill rotWithShape="1">
          <a:blip r:embed="rId9">
            <a:extLst>
              <a:ext uri="{28A0092B-C50C-407E-A947-70E740481C1C}">
                <a14:useLocalDpi xmlns:a14="http://schemas.microsoft.com/office/drawing/2010/main" val="0"/>
              </a:ext>
            </a:extLst>
          </a:blip>
          <a:srcRect t="36560" b="35031"/>
          <a:stretch/>
        </p:blipFill>
        <p:spPr>
          <a:xfrm>
            <a:off x="2069887" y="1699233"/>
            <a:ext cx="3519434" cy="999822"/>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738013BF-2D5A-1C13-DBFD-5D75AB2C69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0154" y="3281617"/>
            <a:ext cx="3246698" cy="616394"/>
          </a:xfrm>
          <a:prstGeom prst="rect">
            <a:avLst/>
          </a:prstGeom>
        </p:spPr>
      </p:pic>
      <p:pic>
        <p:nvPicPr>
          <p:cNvPr id="45" name="Picture 44" descr="A picture containing font, graphics, graphic design, poster&#10;&#10;Description automatically generated">
            <a:extLst>
              <a:ext uri="{FF2B5EF4-FFF2-40B4-BE49-F238E27FC236}">
                <a16:creationId xmlns:a16="http://schemas.microsoft.com/office/drawing/2014/main" id="{1118CB2D-78D0-C019-9494-FFA018A4F2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5157" y="6009123"/>
            <a:ext cx="1406569" cy="354034"/>
          </a:xfrm>
          <a:prstGeom prst="rect">
            <a:avLst/>
          </a:prstGeom>
        </p:spPr>
      </p:pic>
      <p:pic>
        <p:nvPicPr>
          <p:cNvPr id="21" name="Picture 20" descr="A logo with a black background&#10;&#10;Description automatically generated">
            <a:extLst>
              <a:ext uri="{FF2B5EF4-FFF2-40B4-BE49-F238E27FC236}">
                <a16:creationId xmlns:a16="http://schemas.microsoft.com/office/drawing/2014/main" id="{972C68BC-43A6-ED2D-E739-406855FDF6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13448" y="4417181"/>
            <a:ext cx="1669618" cy="953834"/>
          </a:xfrm>
          <a:prstGeom prst="rect">
            <a:avLst/>
          </a:prstGeom>
        </p:spPr>
      </p:pic>
      <p:pic>
        <p:nvPicPr>
          <p:cNvPr id="29" name="Picture 28" descr="A picture containing font, graphics, graphic design, design&#10;&#10;Description automatically generated">
            <a:extLst>
              <a:ext uri="{FF2B5EF4-FFF2-40B4-BE49-F238E27FC236}">
                <a16:creationId xmlns:a16="http://schemas.microsoft.com/office/drawing/2014/main" id="{495D56B4-2440-86B4-2504-F75B7D0065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89014" y="4602287"/>
            <a:ext cx="2073759" cy="556480"/>
          </a:xfrm>
          <a:prstGeom prst="rect">
            <a:avLst/>
          </a:prstGeom>
        </p:spPr>
      </p:pic>
      <p:pic>
        <p:nvPicPr>
          <p:cNvPr id="42" name="Picture 41" descr="A black background with blue text&#10;&#10;Description automatically generated with low confidence">
            <a:extLst>
              <a:ext uri="{FF2B5EF4-FFF2-40B4-BE49-F238E27FC236}">
                <a16:creationId xmlns:a16="http://schemas.microsoft.com/office/drawing/2014/main" id="{6F511204-4BE5-5C0B-31B3-9C437CA878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85013" y="4364645"/>
            <a:ext cx="1584992" cy="950995"/>
          </a:xfrm>
          <a:prstGeom prst="rect">
            <a:avLst/>
          </a:prstGeom>
        </p:spPr>
      </p:pic>
    </p:spTree>
    <p:extLst>
      <p:ext uri="{BB962C8B-B14F-4D97-AF65-F5344CB8AC3E}">
        <p14:creationId xmlns:p14="http://schemas.microsoft.com/office/powerpoint/2010/main" val="1875891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adrão dos Descobrimentos, Lisbonne - Réservez des tickets pour votre ...">
            <a:extLst>
              <a:ext uri="{FF2B5EF4-FFF2-40B4-BE49-F238E27FC236}">
                <a16:creationId xmlns:a16="http://schemas.microsoft.com/office/drawing/2014/main" id="{68D4C06D-A202-9417-CBAB-EEFA7EECBBE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 r="7192" b="7192"/>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AB5C2B4-879B-69A4-9A34-57B1422DFC23}"/>
              </a:ext>
            </a:extLst>
          </p:cNvPr>
          <p:cNvSpPr txBox="1">
            <a:spLocks/>
          </p:cNvSpPr>
          <p:nvPr/>
        </p:nvSpPr>
        <p:spPr>
          <a:xfrm>
            <a:off x="519112" y="228600"/>
            <a:ext cx="11149013" cy="7478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Community Sponsors</a:t>
            </a:r>
          </a:p>
        </p:txBody>
      </p:sp>
      <p:pic>
        <p:nvPicPr>
          <p:cNvPr id="7" name="Picture 2">
            <a:extLst>
              <a:ext uri="{FF2B5EF4-FFF2-40B4-BE49-F238E27FC236}">
                <a16:creationId xmlns:a16="http://schemas.microsoft.com/office/drawing/2014/main" id="{F9E73EA2-6433-818D-4448-3F3F8E542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0224" y="5217723"/>
            <a:ext cx="1879072" cy="14511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logo of a cloud with a flag&#10;&#10;Description automatically generated">
            <a:extLst>
              <a:ext uri="{FF2B5EF4-FFF2-40B4-BE49-F238E27FC236}">
                <a16:creationId xmlns:a16="http://schemas.microsoft.com/office/drawing/2014/main" id="{18C727AA-2A92-CEFA-ACCE-29D81248B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3451" y="189088"/>
            <a:ext cx="2359401" cy="1327163"/>
          </a:xfrm>
          <a:prstGeom prst="rect">
            <a:avLst/>
          </a:prstGeom>
        </p:spPr>
      </p:pic>
      <p:sp>
        <p:nvSpPr>
          <p:cNvPr id="11" name="Rectangle: Diagonal Corners Rounded 10">
            <a:extLst>
              <a:ext uri="{FF2B5EF4-FFF2-40B4-BE49-F238E27FC236}">
                <a16:creationId xmlns:a16="http://schemas.microsoft.com/office/drawing/2014/main" id="{C1032C74-C3EB-3360-F2D4-13C3240570C4}"/>
              </a:ext>
            </a:extLst>
          </p:cNvPr>
          <p:cNvSpPr/>
          <p:nvPr/>
        </p:nvSpPr>
        <p:spPr>
          <a:xfrm>
            <a:off x="359655" y="1142946"/>
            <a:ext cx="9570104" cy="5486454"/>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4" name="Picture 3" descr="A green and white logo&#10;&#10;Description automatically generated with low confidence">
            <a:extLst>
              <a:ext uri="{FF2B5EF4-FFF2-40B4-BE49-F238E27FC236}">
                <a16:creationId xmlns:a16="http://schemas.microsoft.com/office/drawing/2014/main" id="{5F1B9373-63EB-F31F-E1A8-A295D75D3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938" y="3348370"/>
            <a:ext cx="2041034" cy="1011323"/>
          </a:xfrm>
          <a:prstGeom prst="rect">
            <a:avLst/>
          </a:prstGeom>
        </p:spPr>
      </p:pic>
      <p:pic>
        <p:nvPicPr>
          <p:cNvPr id="6" name="Picture 5" descr="A logo for a company&#10;&#10;Description automatically generated with low confidence">
            <a:extLst>
              <a:ext uri="{FF2B5EF4-FFF2-40B4-BE49-F238E27FC236}">
                <a16:creationId xmlns:a16="http://schemas.microsoft.com/office/drawing/2014/main" id="{8339F0B5-1A46-62B0-B2EE-38ADC406B3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4793" y="3537564"/>
            <a:ext cx="2827627" cy="836978"/>
          </a:xfrm>
          <a:prstGeom prst="rect">
            <a:avLst/>
          </a:prstGeom>
        </p:spPr>
      </p:pic>
      <p:pic>
        <p:nvPicPr>
          <p:cNvPr id="8" name="Picture 7" descr="A picture containing graphics, graphic design, logo, font&#10;&#10;Description automatically generated">
            <a:extLst>
              <a:ext uri="{FF2B5EF4-FFF2-40B4-BE49-F238E27FC236}">
                <a16:creationId xmlns:a16="http://schemas.microsoft.com/office/drawing/2014/main" id="{DEC2A7D2-9F1C-0A84-A4FC-FAC427C8BD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8967" y="3414531"/>
            <a:ext cx="2897807" cy="945162"/>
          </a:xfrm>
          <a:prstGeom prst="rect">
            <a:avLst/>
          </a:prstGeom>
        </p:spPr>
      </p:pic>
      <p:pic>
        <p:nvPicPr>
          <p:cNvPr id="10" name="Picture 9" descr="A picture containing font, graphics, text, logo&#10;&#10;Description automatically generated">
            <a:extLst>
              <a:ext uri="{FF2B5EF4-FFF2-40B4-BE49-F238E27FC236}">
                <a16:creationId xmlns:a16="http://schemas.microsoft.com/office/drawing/2014/main" id="{E03F17DB-5CCD-2299-C065-DA7602A479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3811" y="1323168"/>
            <a:ext cx="3294070" cy="1729387"/>
          </a:xfrm>
          <a:prstGeom prst="rect">
            <a:avLst/>
          </a:prstGeom>
        </p:spPr>
      </p:pic>
      <p:pic>
        <p:nvPicPr>
          <p:cNvPr id="12" name="Picture 11" descr="A blue and white logo&#10;&#10;Description automatically generated with low confidence">
            <a:extLst>
              <a:ext uri="{FF2B5EF4-FFF2-40B4-BE49-F238E27FC236}">
                <a16:creationId xmlns:a16="http://schemas.microsoft.com/office/drawing/2014/main" id="{FF3800A4-20C0-3914-D78F-C8B2169BFD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38529" y="1421198"/>
            <a:ext cx="3294070" cy="1729387"/>
          </a:xfrm>
          <a:prstGeom prst="rect">
            <a:avLst/>
          </a:prstGeom>
        </p:spPr>
      </p:pic>
      <p:pic>
        <p:nvPicPr>
          <p:cNvPr id="5" name="Picture 4" descr="A picture containing font, text, logo, graphics&#10;&#10;Description automatically generated">
            <a:extLst>
              <a:ext uri="{FF2B5EF4-FFF2-40B4-BE49-F238E27FC236}">
                <a16:creationId xmlns:a16="http://schemas.microsoft.com/office/drawing/2014/main" id="{9E438792-C38E-3D0E-AFDF-F78ECFEC3E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76084" y="5023380"/>
            <a:ext cx="2630752" cy="1235739"/>
          </a:xfrm>
          <a:prstGeom prst="rect">
            <a:avLst/>
          </a:prstGeom>
        </p:spPr>
      </p:pic>
      <p:pic>
        <p:nvPicPr>
          <p:cNvPr id="13" name="Picture 12" descr="A logo of a cloud with a flag&#10;&#10;Description automatically generated">
            <a:extLst>
              <a:ext uri="{FF2B5EF4-FFF2-40B4-BE49-F238E27FC236}">
                <a16:creationId xmlns:a16="http://schemas.microsoft.com/office/drawing/2014/main" id="{B901C465-9BBD-82B1-B6DE-B9CF26C28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755" y="1522858"/>
            <a:ext cx="2359401" cy="1327163"/>
          </a:xfrm>
          <a:prstGeom prst="rect">
            <a:avLst/>
          </a:prstGeom>
        </p:spPr>
      </p:pic>
    </p:spTree>
    <p:extLst>
      <p:ext uri="{BB962C8B-B14F-4D97-AF65-F5344CB8AC3E}">
        <p14:creationId xmlns:p14="http://schemas.microsoft.com/office/powerpoint/2010/main" val="2463523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20795C81-6155-7F12-E2E2-20A0BF924A80}"/>
              </a:ext>
              <a:ext uri="{C183D7F6-B498-43B3-948B-1728B52AA6E4}">
                <adec:decorative xmlns:adec="http://schemas.microsoft.com/office/drawing/2017/decorative" val="1"/>
              </a:ext>
            </a:extLst>
          </p:cNvPr>
          <p:cNvSpPr/>
          <p:nvPr/>
        </p:nvSpPr>
        <p:spPr bwMode="auto">
          <a:xfrm>
            <a:off x="304800" y="1759352"/>
            <a:ext cx="11582400" cy="3507129"/>
          </a:xfrm>
          <a:prstGeom prst="roundRect">
            <a:avLst>
              <a:gd name="adj" fmla="val 384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2ECFC207-29E0-0C12-69BB-5D4C9635A68C}"/>
              </a:ext>
            </a:extLst>
          </p:cNvPr>
          <p:cNvSpPr>
            <a:spLocks noGrp="1"/>
          </p:cNvSpPr>
          <p:nvPr>
            <p:ph type="title"/>
          </p:nvPr>
        </p:nvSpPr>
        <p:spPr>
          <a:xfrm>
            <a:off x="588263" y="457200"/>
            <a:ext cx="11018520" cy="492443"/>
          </a:xfrm>
        </p:spPr>
        <p:txBody>
          <a:bodyPr/>
          <a:lstStyle/>
          <a:p>
            <a:pPr algn="ctr"/>
            <a:r>
              <a:rPr lang="en-US" sz="3200" b="1">
                <a:latin typeface="Segoe UI Semibold" panose="020B0502040204020203" pitchFamily="34" charset="0"/>
                <a:cs typeface="Segoe UI Semibold" panose="020B0502040204020203" pitchFamily="34" charset="0"/>
              </a:rPr>
              <a:t>The world is always evolving</a:t>
            </a:r>
          </a:p>
        </p:txBody>
      </p:sp>
      <p:sp>
        <p:nvSpPr>
          <p:cNvPr id="20" name="Rounded Rectangle 19">
            <a:extLst>
              <a:ext uri="{FF2B5EF4-FFF2-40B4-BE49-F238E27FC236}">
                <a16:creationId xmlns:a16="http://schemas.microsoft.com/office/drawing/2014/main" id="{FAB19F50-D33C-0D7A-1E7F-39F2D5DD6E6F}"/>
              </a:ext>
              <a:ext uri="{C183D7F6-B498-43B3-948B-1728B52AA6E4}">
                <adec:decorative xmlns:adec="http://schemas.microsoft.com/office/drawing/2017/decorative" val="1"/>
              </a:ext>
            </a:extLst>
          </p:cNvPr>
          <p:cNvSpPr/>
          <p:nvPr/>
        </p:nvSpPr>
        <p:spPr bwMode="auto">
          <a:xfrm>
            <a:off x="606918" y="2870422"/>
            <a:ext cx="3515572" cy="2655736"/>
          </a:xfrm>
          <a:prstGeom prst="roundRect">
            <a:avLst>
              <a:gd name="adj" fmla="val 6175"/>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A1B88B82-E775-5253-49C3-311B9B738B75}"/>
              </a:ext>
            </a:extLst>
          </p:cNvPr>
          <p:cNvSpPr txBox="1"/>
          <p:nvPr/>
        </p:nvSpPr>
        <p:spPr>
          <a:xfrm>
            <a:off x="725246" y="2085037"/>
            <a:ext cx="3278917" cy="615553"/>
          </a:xfrm>
          <a:prstGeom prst="rect">
            <a:avLst/>
          </a:prstGeom>
          <a:noFill/>
        </p:spPr>
        <p:txBody>
          <a:bodyPr wrap="square" lIns="0" tIns="0" rIns="0" bIns="0" rtlCol="0">
            <a:spAutoFit/>
          </a:bodyPr>
          <a:lstStyle/>
          <a:p>
            <a:pPr algn="ctr" defTabSz="914367">
              <a:defRPr/>
            </a:pPr>
            <a:r>
              <a:rPr lang="en-US" sz="2000">
                <a:latin typeface="Segoe Sans Text" pitchFamily="2" charset="0"/>
                <a:cs typeface="Segoe Sans Text" pitchFamily="2" charset="0"/>
              </a:rPr>
              <a:t>Changing economic conditions</a:t>
            </a:r>
          </a:p>
        </p:txBody>
      </p:sp>
      <p:sp>
        <p:nvSpPr>
          <p:cNvPr id="32" name="TextBox 31">
            <a:extLst>
              <a:ext uri="{FF2B5EF4-FFF2-40B4-BE49-F238E27FC236}">
                <a16:creationId xmlns:a16="http://schemas.microsoft.com/office/drawing/2014/main" id="{C5D3FF72-0750-9F32-6B00-8CDF6C7C34FB}"/>
              </a:ext>
            </a:extLst>
          </p:cNvPr>
          <p:cNvSpPr txBox="1"/>
          <p:nvPr/>
        </p:nvSpPr>
        <p:spPr>
          <a:xfrm>
            <a:off x="725245" y="4221206"/>
            <a:ext cx="3278918" cy="738664"/>
          </a:xfrm>
          <a:prstGeom prst="rect">
            <a:avLst/>
          </a:prstGeom>
          <a:noFill/>
        </p:spPr>
        <p:txBody>
          <a:bodyPr wrap="square" lIns="0" tIns="0" rIns="0" bIns="0" rtlCol="0">
            <a:spAutoFit/>
          </a:bodyPr>
          <a:lstStyle/>
          <a:p>
            <a:pPr algn="ctr" defTabSz="932742" fontAlgn="base">
              <a:spcBef>
                <a:spcPct val="0"/>
              </a:spcBef>
              <a:spcAft>
                <a:spcPct val="0"/>
              </a:spcAft>
              <a:buSzPct val="90000"/>
              <a:defRPr/>
            </a:pPr>
            <a:r>
              <a:rPr lang="en-US" sz="2400" b="1">
                <a:gradFill>
                  <a:gsLst>
                    <a:gs pos="0">
                      <a:srgbClr val="31ACBD"/>
                    </a:gs>
                    <a:gs pos="68000">
                      <a:srgbClr val="0078D4"/>
                    </a:gs>
                  </a:gsLst>
                  <a:lin ang="10800000" scaled="1"/>
                </a:gradFill>
                <a:latin typeface="Segoe UI Semibold" panose="020B0502040204020203" pitchFamily="34" charset="0"/>
                <a:cs typeface="Segoe UI Semibold" panose="020B0502040204020203" pitchFamily="34" charset="0"/>
              </a:rPr>
              <a:t>Requiring a plan in place to be agile</a:t>
            </a:r>
          </a:p>
        </p:txBody>
      </p:sp>
      <p:grpSp>
        <p:nvGrpSpPr>
          <p:cNvPr id="6" name="Group 5">
            <a:extLst>
              <a:ext uri="{FF2B5EF4-FFF2-40B4-BE49-F238E27FC236}">
                <a16:creationId xmlns:a16="http://schemas.microsoft.com/office/drawing/2014/main" id="{F46519BA-B247-6D0F-D7FD-B5314A92DDCF}"/>
              </a:ext>
              <a:ext uri="{C183D7F6-B498-43B3-948B-1728B52AA6E4}">
                <adec:decorative xmlns:adec="http://schemas.microsoft.com/office/drawing/2017/decorative" val="1"/>
              </a:ext>
            </a:extLst>
          </p:cNvPr>
          <p:cNvGrpSpPr/>
          <p:nvPr/>
        </p:nvGrpSpPr>
        <p:grpSpPr>
          <a:xfrm>
            <a:off x="2112724" y="3415219"/>
            <a:ext cx="503960" cy="559347"/>
            <a:chOff x="2120214" y="3415219"/>
            <a:chExt cx="503960" cy="559347"/>
          </a:xfrm>
        </p:grpSpPr>
        <p:sp>
          <p:nvSpPr>
            <p:cNvPr id="3" name="Freeform 2">
              <a:extLst>
                <a:ext uri="{FF2B5EF4-FFF2-40B4-BE49-F238E27FC236}">
                  <a16:creationId xmlns:a16="http://schemas.microsoft.com/office/drawing/2014/main" id="{C685FD24-D6F7-CAFD-7BDB-4CCC094FFA49}"/>
                </a:ext>
              </a:extLst>
            </p:cNvPr>
            <p:cNvSpPr/>
            <p:nvPr/>
          </p:nvSpPr>
          <p:spPr>
            <a:xfrm>
              <a:off x="2120214" y="3415219"/>
              <a:ext cx="447500" cy="559347"/>
            </a:xfrm>
            <a:custGeom>
              <a:avLst/>
              <a:gdLst>
                <a:gd name="connsiteX0" fmla="*/ 384570 w 447500"/>
                <a:gd name="connsiteY0" fmla="*/ 0 h 559347"/>
                <a:gd name="connsiteX1" fmla="*/ 447360 w 447500"/>
                <a:gd name="connsiteY1" fmla="*/ 58623 h 559347"/>
                <a:gd name="connsiteX2" fmla="*/ 447500 w 447500"/>
                <a:gd name="connsiteY2" fmla="*/ 62902 h 559347"/>
                <a:gd name="connsiteX3" fmla="*/ 447500 w 447500"/>
                <a:gd name="connsiteY3" fmla="*/ 346169 h 559347"/>
                <a:gd name="connsiteX4" fmla="*/ 437963 w 447500"/>
                <a:gd name="connsiteY4" fmla="*/ 354000 h 559347"/>
                <a:gd name="connsiteX5" fmla="*/ 342617 w 447500"/>
                <a:gd name="connsiteY5" fmla="*/ 449318 h 559347"/>
                <a:gd name="connsiteX6" fmla="*/ 317222 w 447500"/>
                <a:gd name="connsiteY6" fmla="*/ 423866 h 559347"/>
                <a:gd name="connsiteX7" fmla="*/ 275268 w 447500"/>
                <a:gd name="connsiteY7" fmla="*/ 405491 h 559347"/>
                <a:gd name="connsiteX8" fmla="*/ 342617 w 447500"/>
                <a:gd name="connsiteY8" fmla="*/ 405491 h 559347"/>
                <a:gd name="connsiteX9" fmla="*/ 363594 w 447500"/>
                <a:gd name="connsiteY9" fmla="*/ 384514 h 559347"/>
                <a:gd name="connsiteX10" fmla="*/ 342617 w 447500"/>
                <a:gd name="connsiteY10" fmla="*/ 363538 h 559347"/>
                <a:gd name="connsiteX11" fmla="*/ 202662 w 447500"/>
                <a:gd name="connsiteY11" fmla="*/ 363538 h 559347"/>
                <a:gd name="connsiteX12" fmla="*/ 181685 w 447500"/>
                <a:gd name="connsiteY12" fmla="*/ 384514 h 559347"/>
                <a:gd name="connsiteX13" fmla="*/ 202662 w 447500"/>
                <a:gd name="connsiteY13" fmla="*/ 405491 h 559347"/>
                <a:gd name="connsiteX14" fmla="*/ 270150 w 447500"/>
                <a:gd name="connsiteY14" fmla="*/ 405491 h 559347"/>
                <a:gd name="connsiteX15" fmla="*/ 209850 w 447500"/>
                <a:gd name="connsiteY15" fmla="*/ 470943 h 559347"/>
                <a:gd name="connsiteX16" fmla="*/ 228197 w 447500"/>
                <a:gd name="connsiteY16" fmla="*/ 512835 h 559347"/>
                <a:gd name="connsiteX17" fmla="*/ 274569 w 447500"/>
                <a:gd name="connsiteY17" fmla="*/ 559347 h 559347"/>
                <a:gd name="connsiteX18" fmla="*/ 62930 w 447500"/>
                <a:gd name="connsiteY18" fmla="*/ 559347 h 559347"/>
                <a:gd name="connsiteX19" fmla="*/ 140 w 447500"/>
                <a:gd name="connsiteY19" fmla="*/ 500725 h 559347"/>
                <a:gd name="connsiteX20" fmla="*/ 0 w 447500"/>
                <a:gd name="connsiteY20" fmla="*/ 496417 h 559347"/>
                <a:gd name="connsiteX21" fmla="*/ 0 w 447500"/>
                <a:gd name="connsiteY21" fmla="*/ 62930 h 559347"/>
                <a:gd name="connsiteX22" fmla="*/ 58623 w 447500"/>
                <a:gd name="connsiteY22" fmla="*/ 140 h 559347"/>
                <a:gd name="connsiteX23" fmla="*/ 62930 w 447500"/>
                <a:gd name="connsiteY23" fmla="*/ 0 h 559347"/>
                <a:gd name="connsiteX24" fmla="*/ 384570 w 447500"/>
                <a:gd name="connsiteY24" fmla="*/ 0 h 559347"/>
                <a:gd name="connsiteX25" fmla="*/ 139844 w 447500"/>
                <a:gd name="connsiteY25" fmla="*/ 160820 h 559347"/>
                <a:gd name="connsiteX26" fmla="*/ 111875 w 447500"/>
                <a:gd name="connsiteY26" fmla="*/ 132852 h 559347"/>
                <a:gd name="connsiteX27" fmla="*/ 83906 w 447500"/>
                <a:gd name="connsiteY27" fmla="*/ 160820 h 559347"/>
                <a:gd name="connsiteX28" fmla="*/ 111875 w 447500"/>
                <a:gd name="connsiteY28" fmla="*/ 188789 h 559347"/>
                <a:gd name="connsiteX29" fmla="*/ 139844 w 447500"/>
                <a:gd name="connsiteY29" fmla="*/ 160820 h 559347"/>
                <a:gd name="connsiteX30" fmla="*/ 202662 w 447500"/>
                <a:gd name="connsiteY30" fmla="*/ 139816 h 559347"/>
                <a:gd name="connsiteX31" fmla="*/ 181685 w 447500"/>
                <a:gd name="connsiteY31" fmla="*/ 160792 h 559347"/>
                <a:gd name="connsiteX32" fmla="*/ 202662 w 447500"/>
                <a:gd name="connsiteY32" fmla="*/ 181769 h 559347"/>
                <a:gd name="connsiteX33" fmla="*/ 342617 w 447500"/>
                <a:gd name="connsiteY33" fmla="*/ 181769 h 559347"/>
                <a:gd name="connsiteX34" fmla="*/ 363594 w 447500"/>
                <a:gd name="connsiteY34" fmla="*/ 160792 h 559347"/>
                <a:gd name="connsiteX35" fmla="*/ 342617 w 447500"/>
                <a:gd name="connsiteY35" fmla="*/ 139816 h 559347"/>
                <a:gd name="connsiteX36" fmla="*/ 202662 w 447500"/>
                <a:gd name="connsiteY36" fmla="*/ 139816 h 559347"/>
                <a:gd name="connsiteX37" fmla="*/ 181685 w 447500"/>
                <a:gd name="connsiteY37" fmla="*/ 272667 h 559347"/>
                <a:gd name="connsiteX38" fmla="*/ 202662 w 447500"/>
                <a:gd name="connsiteY38" fmla="*/ 293644 h 559347"/>
                <a:gd name="connsiteX39" fmla="*/ 342617 w 447500"/>
                <a:gd name="connsiteY39" fmla="*/ 293644 h 559347"/>
                <a:gd name="connsiteX40" fmla="*/ 363594 w 447500"/>
                <a:gd name="connsiteY40" fmla="*/ 272667 h 559347"/>
                <a:gd name="connsiteX41" fmla="*/ 342617 w 447500"/>
                <a:gd name="connsiteY41" fmla="*/ 251691 h 559347"/>
                <a:gd name="connsiteX42" fmla="*/ 202662 w 447500"/>
                <a:gd name="connsiteY42" fmla="*/ 251691 h 559347"/>
                <a:gd name="connsiteX43" fmla="*/ 181685 w 447500"/>
                <a:gd name="connsiteY43" fmla="*/ 272667 h 559347"/>
                <a:gd name="connsiteX44" fmla="*/ 139844 w 447500"/>
                <a:gd name="connsiteY44" fmla="*/ 272667 h 559347"/>
                <a:gd name="connsiteX45" fmla="*/ 111875 w 447500"/>
                <a:gd name="connsiteY45" fmla="*/ 244699 h 559347"/>
                <a:gd name="connsiteX46" fmla="*/ 83906 w 447500"/>
                <a:gd name="connsiteY46" fmla="*/ 272667 h 559347"/>
                <a:gd name="connsiteX47" fmla="*/ 111875 w 447500"/>
                <a:gd name="connsiteY47" fmla="*/ 300636 h 559347"/>
                <a:gd name="connsiteX48" fmla="*/ 139844 w 447500"/>
                <a:gd name="connsiteY48" fmla="*/ 272667 h 559347"/>
                <a:gd name="connsiteX49" fmla="*/ 139844 w 447500"/>
                <a:gd name="connsiteY49" fmla="*/ 384486 h 559347"/>
                <a:gd name="connsiteX50" fmla="*/ 111875 w 447500"/>
                <a:gd name="connsiteY50" fmla="*/ 356518 h 559347"/>
                <a:gd name="connsiteX51" fmla="*/ 83906 w 447500"/>
                <a:gd name="connsiteY51" fmla="*/ 384486 h 559347"/>
                <a:gd name="connsiteX52" fmla="*/ 111875 w 447500"/>
                <a:gd name="connsiteY52" fmla="*/ 412455 h 559347"/>
                <a:gd name="connsiteX53" fmla="*/ 139844 w 447500"/>
                <a:gd name="connsiteY53" fmla="*/ 384486 h 55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47500" h="559347">
                  <a:moveTo>
                    <a:pt x="384570" y="0"/>
                  </a:moveTo>
                  <a:cubicBezTo>
                    <a:pt x="417657" y="-4"/>
                    <a:pt x="445095" y="25614"/>
                    <a:pt x="447360" y="58623"/>
                  </a:cubicBezTo>
                  <a:lnTo>
                    <a:pt x="447500" y="62902"/>
                  </a:lnTo>
                  <a:lnTo>
                    <a:pt x="447500" y="346169"/>
                  </a:lnTo>
                  <a:cubicBezTo>
                    <a:pt x="444144" y="348407"/>
                    <a:pt x="440927" y="351036"/>
                    <a:pt x="437963" y="354000"/>
                  </a:cubicBezTo>
                  <a:lnTo>
                    <a:pt x="342617" y="449318"/>
                  </a:lnTo>
                  <a:lnTo>
                    <a:pt x="317222" y="423866"/>
                  </a:lnTo>
                  <a:cubicBezTo>
                    <a:pt x="306054" y="412671"/>
                    <a:pt x="291071" y="406106"/>
                    <a:pt x="275268" y="405491"/>
                  </a:cubicBezTo>
                  <a:lnTo>
                    <a:pt x="342617" y="405491"/>
                  </a:lnTo>
                  <a:cubicBezTo>
                    <a:pt x="354202" y="405491"/>
                    <a:pt x="363594" y="396099"/>
                    <a:pt x="363594" y="384514"/>
                  </a:cubicBezTo>
                  <a:cubicBezTo>
                    <a:pt x="363594" y="372930"/>
                    <a:pt x="354202" y="363538"/>
                    <a:pt x="342617" y="363538"/>
                  </a:cubicBezTo>
                  <a:lnTo>
                    <a:pt x="202662" y="363538"/>
                  </a:lnTo>
                  <a:cubicBezTo>
                    <a:pt x="191077" y="363538"/>
                    <a:pt x="181685" y="372930"/>
                    <a:pt x="181685" y="384514"/>
                  </a:cubicBezTo>
                  <a:cubicBezTo>
                    <a:pt x="181685" y="396099"/>
                    <a:pt x="191077" y="405491"/>
                    <a:pt x="202662" y="405491"/>
                  </a:cubicBezTo>
                  <a:lnTo>
                    <a:pt x="270150" y="405491"/>
                  </a:lnTo>
                  <a:cubicBezTo>
                    <a:pt x="235424" y="406915"/>
                    <a:pt x="208426" y="436217"/>
                    <a:pt x="209850" y="470943"/>
                  </a:cubicBezTo>
                  <a:cubicBezTo>
                    <a:pt x="210496" y="486715"/>
                    <a:pt x="217043" y="501667"/>
                    <a:pt x="228197" y="512835"/>
                  </a:cubicBezTo>
                  <a:lnTo>
                    <a:pt x="274569" y="559347"/>
                  </a:lnTo>
                  <a:lnTo>
                    <a:pt x="62930" y="559347"/>
                  </a:lnTo>
                  <a:cubicBezTo>
                    <a:pt x="29843" y="559350"/>
                    <a:pt x="2404" y="533733"/>
                    <a:pt x="140" y="500725"/>
                  </a:cubicBezTo>
                  <a:lnTo>
                    <a:pt x="0" y="496417"/>
                  </a:lnTo>
                  <a:lnTo>
                    <a:pt x="0" y="62930"/>
                  </a:lnTo>
                  <a:cubicBezTo>
                    <a:pt x="-4" y="29843"/>
                    <a:pt x="25614" y="2404"/>
                    <a:pt x="58623" y="140"/>
                  </a:cubicBezTo>
                  <a:lnTo>
                    <a:pt x="62930" y="0"/>
                  </a:lnTo>
                  <a:lnTo>
                    <a:pt x="384570" y="0"/>
                  </a:lnTo>
                  <a:close/>
                  <a:moveTo>
                    <a:pt x="139844" y="160820"/>
                  </a:moveTo>
                  <a:cubicBezTo>
                    <a:pt x="139844" y="145374"/>
                    <a:pt x="127322" y="132852"/>
                    <a:pt x="111875" y="132852"/>
                  </a:cubicBezTo>
                  <a:cubicBezTo>
                    <a:pt x="96428" y="132852"/>
                    <a:pt x="83906" y="145374"/>
                    <a:pt x="83906" y="160820"/>
                  </a:cubicBezTo>
                  <a:cubicBezTo>
                    <a:pt x="83906" y="176267"/>
                    <a:pt x="96428" y="188789"/>
                    <a:pt x="111875" y="188789"/>
                  </a:cubicBezTo>
                  <a:cubicBezTo>
                    <a:pt x="127322" y="188789"/>
                    <a:pt x="139844" y="176267"/>
                    <a:pt x="139844" y="160820"/>
                  </a:cubicBezTo>
                  <a:close/>
                  <a:moveTo>
                    <a:pt x="202662" y="139816"/>
                  </a:moveTo>
                  <a:cubicBezTo>
                    <a:pt x="191077" y="139816"/>
                    <a:pt x="181685" y="149207"/>
                    <a:pt x="181685" y="160792"/>
                  </a:cubicBezTo>
                  <a:cubicBezTo>
                    <a:pt x="181685" y="172377"/>
                    <a:pt x="191077" y="181769"/>
                    <a:pt x="202662" y="181769"/>
                  </a:cubicBezTo>
                  <a:lnTo>
                    <a:pt x="342617" y="181769"/>
                  </a:lnTo>
                  <a:cubicBezTo>
                    <a:pt x="354202" y="181769"/>
                    <a:pt x="363594" y="172377"/>
                    <a:pt x="363594" y="160792"/>
                  </a:cubicBezTo>
                  <a:cubicBezTo>
                    <a:pt x="363594" y="149207"/>
                    <a:pt x="354202" y="139816"/>
                    <a:pt x="342617" y="139816"/>
                  </a:cubicBezTo>
                  <a:lnTo>
                    <a:pt x="202662" y="139816"/>
                  </a:lnTo>
                  <a:close/>
                  <a:moveTo>
                    <a:pt x="181685" y="272667"/>
                  </a:moveTo>
                  <a:cubicBezTo>
                    <a:pt x="181685" y="284246"/>
                    <a:pt x="191083" y="293644"/>
                    <a:pt x="202662" y="293644"/>
                  </a:cubicBezTo>
                  <a:lnTo>
                    <a:pt x="342617" y="293644"/>
                  </a:lnTo>
                  <a:cubicBezTo>
                    <a:pt x="354202" y="293644"/>
                    <a:pt x="363594" y="284252"/>
                    <a:pt x="363594" y="272667"/>
                  </a:cubicBezTo>
                  <a:cubicBezTo>
                    <a:pt x="363594" y="261083"/>
                    <a:pt x="354202" y="251691"/>
                    <a:pt x="342617" y="251691"/>
                  </a:cubicBezTo>
                  <a:lnTo>
                    <a:pt x="202662" y="251691"/>
                  </a:lnTo>
                  <a:cubicBezTo>
                    <a:pt x="191077" y="251691"/>
                    <a:pt x="181685" y="261083"/>
                    <a:pt x="181685" y="272667"/>
                  </a:cubicBezTo>
                  <a:close/>
                  <a:moveTo>
                    <a:pt x="139844" y="272667"/>
                  </a:moveTo>
                  <a:cubicBezTo>
                    <a:pt x="139844" y="257220"/>
                    <a:pt x="127322" y="244699"/>
                    <a:pt x="111875" y="244699"/>
                  </a:cubicBezTo>
                  <a:cubicBezTo>
                    <a:pt x="96428" y="244699"/>
                    <a:pt x="83906" y="257220"/>
                    <a:pt x="83906" y="272667"/>
                  </a:cubicBezTo>
                  <a:cubicBezTo>
                    <a:pt x="83906" y="288115"/>
                    <a:pt x="96428" y="300636"/>
                    <a:pt x="111875" y="300636"/>
                  </a:cubicBezTo>
                  <a:cubicBezTo>
                    <a:pt x="127322" y="300636"/>
                    <a:pt x="139844" y="288115"/>
                    <a:pt x="139844" y="272667"/>
                  </a:cubicBezTo>
                  <a:close/>
                  <a:moveTo>
                    <a:pt x="139844" y="384486"/>
                  </a:moveTo>
                  <a:cubicBezTo>
                    <a:pt x="139844" y="369039"/>
                    <a:pt x="127322" y="356518"/>
                    <a:pt x="111875" y="356518"/>
                  </a:cubicBezTo>
                  <a:cubicBezTo>
                    <a:pt x="96428" y="356518"/>
                    <a:pt x="83906" y="369039"/>
                    <a:pt x="83906" y="384486"/>
                  </a:cubicBezTo>
                  <a:cubicBezTo>
                    <a:pt x="83906" y="399934"/>
                    <a:pt x="96428" y="412455"/>
                    <a:pt x="111875" y="412455"/>
                  </a:cubicBezTo>
                  <a:cubicBezTo>
                    <a:pt x="127322" y="412455"/>
                    <a:pt x="139844" y="399934"/>
                    <a:pt x="139844" y="384486"/>
                  </a:cubicBezTo>
                  <a:close/>
                </a:path>
              </a:pathLst>
            </a:custGeom>
            <a:gradFill>
              <a:gsLst>
                <a:gs pos="0">
                  <a:srgbClr val="31ACBD"/>
                </a:gs>
                <a:gs pos="68000">
                  <a:srgbClr val="0078D4"/>
                </a:gs>
              </a:gsLst>
              <a:lin ang="10800000" scaled="1"/>
            </a:gradFill>
            <a:ln w="27781"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B6457F8E-2FA6-65A1-7742-3B521004F40F}"/>
                </a:ext>
              </a:extLst>
            </p:cNvPr>
            <p:cNvSpPr/>
            <p:nvPr/>
          </p:nvSpPr>
          <p:spPr>
            <a:xfrm>
              <a:off x="2372456" y="3792246"/>
              <a:ext cx="251718" cy="182302"/>
            </a:xfrm>
            <a:custGeom>
              <a:avLst/>
              <a:gdLst>
                <a:gd name="connsiteX0" fmla="*/ 90375 w 251718"/>
                <a:gd name="connsiteY0" fmla="*/ 131696 h 182302"/>
                <a:gd name="connsiteX1" fmla="*/ 215396 w 251718"/>
                <a:gd name="connsiteY1" fmla="*/ 6676 h 182302"/>
                <a:gd name="connsiteX2" fmla="*/ 245043 w 251718"/>
                <a:gd name="connsiteY2" fmla="*/ 5630 h 182302"/>
                <a:gd name="connsiteX3" fmla="*/ 246089 w 251718"/>
                <a:gd name="connsiteY3" fmla="*/ 35277 h 182302"/>
                <a:gd name="connsiteX4" fmla="*/ 245043 w 251718"/>
                <a:gd name="connsiteY4" fmla="*/ 36323 h 182302"/>
                <a:gd name="connsiteX5" fmla="*/ 105199 w 251718"/>
                <a:gd name="connsiteY5" fmla="*/ 176167 h 182302"/>
                <a:gd name="connsiteX6" fmla="*/ 75552 w 251718"/>
                <a:gd name="connsiteY6" fmla="*/ 176167 h 182302"/>
                <a:gd name="connsiteX7" fmla="*/ 5630 w 251718"/>
                <a:gd name="connsiteY7" fmla="*/ 106217 h 182302"/>
                <a:gd name="connsiteX8" fmla="*/ 6676 w 251718"/>
                <a:gd name="connsiteY8" fmla="*/ 76570 h 182302"/>
                <a:gd name="connsiteX9" fmla="*/ 35277 w 251718"/>
                <a:gd name="connsiteY9" fmla="*/ 76570 h 182302"/>
                <a:gd name="connsiteX10" fmla="*/ 90375 w 251718"/>
                <a:gd name="connsiteY10" fmla="*/ 131668 h 18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718" h="182302">
                  <a:moveTo>
                    <a:pt x="90375" y="131696"/>
                  </a:moveTo>
                  <a:lnTo>
                    <a:pt x="215396" y="6676"/>
                  </a:lnTo>
                  <a:cubicBezTo>
                    <a:pt x="223294" y="-1799"/>
                    <a:pt x="236568" y="-2268"/>
                    <a:pt x="245043" y="5630"/>
                  </a:cubicBezTo>
                  <a:cubicBezTo>
                    <a:pt x="253517" y="13528"/>
                    <a:pt x="253987" y="26800"/>
                    <a:pt x="246089" y="35277"/>
                  </a:cubicBezTo>
                  <a:cubicBezTo>
                    <a:pt x="245753" y="35638"/>
                    <a:pt x="245403" y="35987"/>
                    <a:pt x="245043" y="36323"/>
                  </a:cubicBezTo>
                  <a:lnTo>
                    <a:pt x="105199" y="176167"/>
                  </a:lnTo>
                  <a:cubicBezTo>
                    <a:pt x="97009" y="184348"/>
                    <a:pt x="83741" y="184348"/>
                    <a:pt x="75552" y="176167"/>
                  </a:cubicBezTo>
                  <a:lnTo>
                    <a:pt x="5630" y="106217"/>
                  </a:lnTo>
                  <a:cubicBezTo>
                    <a:pt x="-2268" y="97742"/>
                    <a:pt x="-1799" y="84468"/>
                    <a:pt x="6676" y="76570"/>
                  </a:cubicBezTo>
                  <a:cubicBezTo>
                    <a:pt x="14731" y="69063"/>
                    <a:pt x="27222" y="69063"/>
                    <a:pt x="35277" y="76570"/>
                  </a:cubicBezTo>
                  <a:lnTo>
                    <a:pt x="90375" y="131668"/>
                  </a:lnTo>
                  <a:close/>
                </a:path>
              </a:pathLst>
            </a:custGeom>
            <a:gradFill>
              <a:gsLst>
                <a:gs pos="0">
                  <a:srgbClr val="31ACBD"/>
                </a:gs>
                <a:gs pos="68000">
                  <a:srgbClr val="0078D4"/>
                </a:gs>
              </a:gsLst>
              <a:lin ang="10800000" scaled="1"/>
            </a:gradFill>
            <a:ln w="27781" cap="flat">
              <a:noFill/>
              <a:prstDash val="solid"/>
              <a:miter/>
            </a:ln>
          </p:spPr>
          <p:txBody>
            <a:bodyPr rtlCol="0" anchor="ctr"/>
            <a:lstStyle/>
            <a:p>
              <a:endParaRPr lang="en-US"/>
            </a:p>
          </p:txBody>
        </p:sp>
      </p:grpSp>
      <p:sp>
        <p:nvSpPr>
          <p:cNvPr id="30" name="Rounded Rectangle 29">
            <a:extLst>
              <a:ext uri="{FF2B5EF4-FFF2-40B4-BE49-F238E27FC236}">
                <a16:creationId xmlns:a16="http://schemas.microsoft.com/office/drawing/2014/main" id="{77150C47-E752-438E-0D32-E778E4EB444E}"/>
              </a:ext>
              <a:ext uri="{C183D7F6-B498-43B3-948B-1728B52AA6E4}">
                <adec:decorative xmlns:adec="http://schemas.microsoft.com/office/drawing/2017/decorative" val="1"/>
              </a:ext>
            </a:extLst>
          </p:cNvPr>
          <p:cNvSpPr/>
          <p:nvPr/>
        </p:nvSpPr>
        <p:spPr bwMode="auto">
          <a:xfrm>
            <a:off x="4338214" y="2870422"/>
            <a:ext cx="3515572" cy="2655736"/>
          </a:xfrm>
          <a:prstGeom prst="roundRect">
            <a:avLst>
              <a:gd name="adj" fmla="val 6175"/>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4A2330FC-969F-4DE3-802C-243EDBB69E67}"/>
              </a:ext>
            </a:extLst>
          </p:cNvPr>
          <p:cNvSpPr txBox="1"/>
          <p:nvPr/>
        </p:nvSpPr>
        <p:spPr>
          <a:xfrm>
            <a:off x="4456542" y="2085037"/>
            <a:ext cx="3278917" cy="615553"/>
          </a:xfrm>
          <a:prstGeom prst="rect">
            <a:avLst/>
          </a:prstGeom>
          <a:noFill/>
        </p:spPr>
        <p:txBody>
          <a:bodyPr wrap="square" lIns="0" tIns="0" rIns="0" bIns="0" rtlCol="0">
            <a:spAutoFit/>
          </a:bodyPr>
          <a:lstStyle/>
          <a:p>
            <a:pPr algn="ctr" defTabSz="914367">
              <a:defRPr/>
            </a:pPr>
            <a:r>
              <a:rPr lang="en-US" sz="2000">
                <a:latin typeface="Segoe Sans Text" pitchFamily="2" charset="0"/>
                <a:cs typeface="Segoe Sans Text" pitchFamily="2" charset="0"/>
              </a:rPr>
              <a:t>Accelerating </a:t>
            </a:r>
            <a:br>
              <a:rPr lang="en-US" sz="2000">
                <a:latin typeface="Segoe Sans Text" pitchFamily="2" charset="0"/>
                <a:cs typeface="Segoe Sans Text" pitchFamily="2" charset="0"/>
              </a:rPr>
            </a:br>
            <a:r>
              <a:rPr lang="en-US" sz="2000">
                <a:latin typeface="Segoe Sans Text" pitchFamily="2" charset="0"/>
                <a:cs typeface="Segoe Sans Text" pitchFamily="2" charset="0"/>
              </a:rPr>
              <a:t>tech innovation</a:t>
            </a:r>
          </a:p>
        </p:txBody>
      </p:sp>
      <p:sp>
        <p:nvSpPr>
          <p:cNvPr id="33" name="TextBox 32">
            <a:extLst>
              <a:ext uri="{FF2B5EF4-FFF2-40B4-BE49-F238E27FC236}">
                <a16:creationId xmlns:a16="http://schemas.microsoft.com/office/drawing/2014/main" id="{CD594146-D4EF-7AFA-4FEB-69095CA2C71F}"/>
              </a:ext>
            </a:extLst>
          </p:cNvPr>
          <p:cNvSpPr txBox="1"/>
          <p:nvPr/>
        </p:nvSpPr>
        <p:spPr>
          <a:xfrm>
            <a:off x="4456541" y="4221206"/>
            <a:ext cx="3278918" cy="738664"/>
          </a:xfrm>
          <a:prstGeom prst="rect">
            <a:avLst/>
          </a:prstGeom>
          <a:noFill/>
        </p:spPr>
        <p:txBody>
          <a:bodyPr wrap="square" lIns="0" tIns="0" rIns="0" bIns="0" rtlCol="0">
            <a:spAutoFit/>
          </a:bodyPr>
          <a:lstStyle/>
          <a:p>
            <a:pPr algn="ctr" defTabSz="932742" fontAlgn="base">
              <a:spcBef>
                <a:spcPct val="0"/>
              </a:spcBef>
              <a:spcAft>
                <a:spcPct val="0"/>
              </a:spcAft>
              <a:buSzPct val="90000"/>
              <a:defRPr/>
            </a:pPr>
            <a:r>
              <a:rPr lang="en-US" sz="2400" b="1">
                <a:gradFill>
                  <a:gsLst>
                    <a:gs pos="0">
                      <a:srgbClr val="31ACBD"/>
                    </a:gs>
                    <a:gs pos="68000">
                      <a:srgbClr val="0078D4"/>
                    </a:gs>
                  </a:gsLst>
                  <a:lin ang="10800000" scaled="1"/>
                </a:gradFill>
                <a:latin typeface="Segoe UI Semibold" panose="020B0502040204020203" pitchFamily="34" charset="0"/>
                <a:cs typeface="Segoe UI Semibold" panose="020B0502040204020203" pitchFamily="34" charset="0"/>
              </a:rPr>
              <a:t>Embracing cloud native to stay ahead </a:t>
            </a:r>
          </a:p>
        </p:txBody>
      </p:sp>
      <p:sp>
        <p:nvSpPr>
          <p:cNvPr id="38" name="Rounded Rectangle 37">
            <a:extLst>
              <a:ext uri="{FF2B5EF4-FFF2-40B4-BE49-F238E27FC236}">
                <a16:creationId xmlns:a16="http://schemas.microsoft.com/office/drawing/2014/main" id="{7CCE3576-E5E0-FA4D-4220-D693892ADE67}"/>
              </a:ext>
              <a:ext uri="{C183D7F6-B498-43B3-948B-1728B52AA6E4}">
                <adec:decorative xmlns:adec="http://schemas.microsoft.com/office/drawing/2017/decorative" val="1"/>
              </a:ext>
            </a:extLst>
          </p:cNvPr>
          <p:cNvSpPr/>
          <p:nvPr/>
        </p:nvSpPr>
        <p:spPr bwMode="auto">
          <a:xfrm>
            <a:off x="8069511" y="2870422"/>
            <a:ext cx="3515572" cy="2655736"/>
          </a:xfrm>
          <a:prstGeom prst="roundRect">
            <a:avLst>
              <a:gd name="adj" fmla="val 6175"/>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03492784-920B-3C2A-2F05-F4413149CCD2}"/>
              </a:ext>
            </a:extLst>
          </p:cNvPr>
          <p:cNvSpPr txBox="1"/>
          <p:nvPr/>
        </p:nvSpPr>
        <p:spPr>
          <a:xfrm>
            <a:off x="8187839" y="2085037"/>
            <a:ext cx="3278917" cy="615553"/>
          </a:xfrm>
          <a:prstGeom prst="rect">
            <a:avLst/>
          </a:prstGeom>
          <a:noFill/>
        </p:spPr>
        <p:txBody>
          <a:bodyPr wrap="square" lIns="0" tIns="0" rIns="0" bIns="0" rtlCol="0">
            <a:spAutoFit/>
          </a:bodyPr>
          <a:lstStyle/>
          <a:p>
            <a:pPr algn="ctr" defTabSz="914367">
              <a:defRPr/>
            </a:pPr>
            <a:r>
              <a:rPr lang="en-US" sz="2000">
                <a:latin typeface="Segoe Sans Text" pitchFamily="2" charset="0"/>
                <a:cs typeface="Segoe Sans Text" pitchFamily="2" charset="0"/>
              </a:rPr>
              <a:t>AI enables </a:t>
            </a:r>
          </a:p>
          <a:p>
            <a:pPr algn="ctr" defTabSz="914367">
              <a:defRPr/>
            </a:pPr>
            <a:r>
              <a:rPr lang="en-US" sz="2000">
                <a:latin typeface="Segoe Sans Text" pitchFamily="2" charset="0"/>
                <a:cs typeface="Segoe Sans Text" pitchFamily="2" charset="0"/>
              </a:rPr>
              <a:t>new opportunities</a:t>
            </a:r>
          </a:p>
        </p:txBody>
      </p:sp>
      <p:sp>
        <p:nvSpPr>
          <p:cNvPr id="40" name="TextBox 39">
            <a:extLst>
              <a:ext uri="{FF2B5EF4-FFF2-40B4-BE49-F238E27FC236}">
                <a16:creationId xmlns:a16="http://schemas.microsoft.com/office/drawing/2014/main" id="{C2209954-F016-D05B-3016-3E82D16B088F}"/>
              </a:ext>
            </a:extLst>
          </p:cNvPr>
          <p:cNvSpPr txBox="1"/>
          <p:nvPr/>
        </p:nvSpPr>
        <p:spPr>
          <a:xfrm>
            <a:off x="8334553" y="4221206"/>
            <a:ext cx="2985488" cy="738664"/>
          </a:xfrm>
          <a:prstGeom prst="rect">
            <a:avLst/>
          </a:prstGeom>
          <a:noFill/>
        </p:spPr>
        <p:txBody>
          <a:bodyPr wrap="square" lIns="0" tIns="0" rIns="0" bIns="0" rtlCol="0">
            <a:spAutoFit/>
          </a:bodyPr>
          <a:lstStyle/>
          <a:p>
            <a:pPr algn="ctr" defTabSz="932742" fontAlgn="base">
              <a:spcBef>
                <a:spcPct val="0"/>
              </a:spcBef>
              <a:spcAft>
                <a:spcPct val="0"/>
              </a:spcAft>
              <a:buSzPct val="90000"/>
              <a:defRPr/>
            </a:pPr>
            <a:r>
              <a:rPr lang="en-US" sz="2400" b="1">
                <a:gradFill>
                  <a:gsLst>
                    <a:gs pos="0">
                      <a:srgbClr val="31ACBD"/>
                    </a:gs>
                    <a:gs pos="68000">
                      <a:srgbClr val="0078D4"/>
                    </a:gs>
                  </a:gsLst>
                  <a:lin ang="10800000" scaled="1"/>
                </a:gradFill>
                <a:latin typeface="Segoe UI Semibold" panose="020B0502040204020203" pitchFamily="34" charset="0"/>
                <a:cs typeface="Segoe UI Semibold" panose="020B0502040204020203" pitchFamily="34" charset="0"/>
              </a:rPr>
              <a:t>Empowering growth &amp; innovation</a:t>
            </a:r>
          </a:p>
        </p:txBody>
      </p:sp>
      <p:sp>
        <p:nvSpPr>
          <p:cNvPr id="46" name="Graphic 8" descr="Image of cloud">
            <a:extLst>
              <a:ext uri="{FF2B5EF4-FFF2-40B4-BE49-F238E27FC236}">
                <a16:creationId xmlns:a16="http://schemas.microsoft.com/office/drawing/2014/main" id="{C225E4B8-AFCD-8102-A41E-221318EE7761}"/>
              </a:ext>
            </a:extLst>
          </p:cNvPr>
          <p:cNvSpPr/>
          <p:nvPr/>
        </p:nvSpPr>
        <p:spPr>
          <a:xfrm>
            <a:off x="5786752" y="3478573"/>
            <a:ext cx="603032" cy="394136"/>
          </a:xfrm>
          <a:custGeom>
            <a:avLst/>
            <a:gdLst>
              <a:gd name="connsiteX0" fmla="*/ 126389 w 603032"/>
              <a:gd name="connsiteY0" fmla="*/ 146739 h 394136"/>
              <a:gd name="connsiteX1" fmla="*/ 332685 w 603032"/>
              <a:gd name="connsiteY1" fmla="*/ 2782 h 394136"/>
              <a:gd name="connsiteX2" fmla="*/ 476643 w 603032"/>
              <a:gd name="connsiteY2" fmla="*/ 146739 h 394136"/>
              <a:gd name="connsiteX3" fmla="*/ 479334 w 603032"/>
              <a:gd name="connsiteY3" fmla="*/ 146739 h 394136"/>
              <a:gd name="connsiteX4" fmla="*/ 603033 w 603032"/>
              <a:gd name="connsiteY4" fmla="*/ 270438 h 394136"/>
              <a:gd name="connsiteX5" fmla="*/ 479334 w 603032"/>
              <a:gd name="connsiteY5" fmla="*/ 394137 h 394136"/>
              <a:gd name="connsiteX6" fmla="*/ 123699 w 603032"/>
              <a:gd name="connsiteY6" fmla="*/ 394137 h 394136"/>
              <a:gd name="connsiteX7" fmla="*/ 0 w 603032"/>
              <a:gd name="connsiteY7" fmla="*/ 270438 h 394136"/>
              <a:gd name="connsiteX8" fmla="*/ 123699 w 603032"/>
              <a:gd name="connsiteY8" fmla="*/ 146739 h 394136"/>
              <a:gd name="connsiteX9" fmla="*/ 126389 w 603032"/>
              <a:gd name="connsiteY9" fmla="*/ 146739 h 39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032" h="394136">
                <a:moveTo>
                  <a:pt x="126389" y="146739"/>
                </a:moveTo>
                <a:cubicBezTo>
                  <a:pt x="143604" y="50019"/>
                  <a:pt x="235967" y="-14432"/>
                  <a:pt x="332685" y="2782"/>
                </a:cubicBezTo>
                <a:cubicBezTo>
                  <a:pt x="406104" y="15849"/>
                  <a:pt x="463577" y="73322"/>
                  <a:pt x="476643" y="146739"/>
                </a:cubicBezTo>
                <a:lnTo>
                  <a:pt x="479334" y="146739"/>
                </a:lnTo>
                <a:cubicBezTo>
                  <a:pt x="547650" y="146739"/>
                  <a:pt x="603033" y="202122"/>
                  <a:pt x="603033" y="270438"/>
                </a:cubicBezTo>
                <a:cubicBezTo>
                  <a:pt x="603033" y="338754"/>
                  <a:pt x="547650" y="394137"/>
                  <a:pt x="479334" y="394137"/>
                </a:cubicBezTo>
                <a:lnTo>
                  <a:pt x="123699" y="394137"/>
                </a:lnTo>
                <a:cubicBezTo>
                  <a:pt x="55382" y="394137"/>
                  <a:pt x="0" y="338754"/>
                  <a:pt x="0" y="270438"/>
                </a:cubicBezTo>
                <a:cubicBezTo>
                  <a:pt x="0" y="202122"/>
                  <a:pt x="55382" y="146739"/>
                  <a:pt x="123699" y="146739"/>
                </a:cubicBezTo>
                <a:lnTo>
                  <a:pt x="126389" y="146739"/>
                </a:lnTo>
                <a:close/>
              </a:path>
            </a:pathLst>
          </a:custGeom>
          <a:gradFill>
            <a:gsLst>
              <a:gs pos="0">
                <a:srgbClr val="31ACBD"/>
              </a:gs>
              <a:gs pos="68000">
                <a:srgbClr val="0078D4"/>
              </a:gs>
            </a:gsLst>
            <a:lin ang="10800000" scaled="1"/>
          </a:gradFill>
          <a:ln w="27781" cap="flat">
            <a:noFill/>
            <a:prstDash val="solid"/>
            <a:miter/>
          </a:ln>
        </p:spPr>
        <p:txBody>
          <a:bodyPr rtlCol="0" anchor="ctr"/>
          <a:lstStyle/>
          <a:p>
            <a:endParaRPr lang="en-US"/>
          </a:p>
        </p:txBody>
      </p:sp>
      <p:sp>
        <p:nvSpPr>
          <p:cNvPr id="47" name="Graphic 28" descr="Image of bar chart">
            <a:extLst>
              <a:ext uri="{FF2B5EF4-FFF2-40B4-BE49-F238E27FC236}">
                <a16:creationId xmlns:a16="http://schemas.microsoft.com/office/drawing/2014/main" id="{7C08492B-176E-846A-F146-2B33FFC84A70}"/>
              </a:ext>
            </a:extLst>
          </p:cNvPr>
          <p:cNvSpPr/>
          <p:nvPr/>
        </p:nvSpPr>
        <p:spPr>
          <a:xfrm>
            <a:off x="9576405" y="3444001"/>
            <a:ext cx="489339" cy="501834"/>
          </a:xfrm>
          <a:custGeom>
            <a:avLst/>
            <a:gdLst>
              <a:gd name="connsiteX0" fmla="*/ 244670 w 489339"/>
              <a:gd name="connsiteY0" fmla="*/ 0 h 501834"/>
              <a:gd name="connsiteX1" fmla="*/ 313715 w 489339"/>
              <a:gd name="connsiteY1" fmla="*/ 69020 h 501834"/>
              <a:gd name="connsiteX2" fmla="*/ 313715 w 489339"/>
              <a:gd name="connsiteY2" fmla="*/ 432789 h 501834"/>
              <a:gd name="connsiteX3" fmla="*/ 244670 w 489339"/>
              <a:gd name="connsiteY3" fmla="*/ 501834 h 501834"/>
              <a:gd name="connsiteX4" fmla="*/ 175624 w 489339"/>
              <a:gd name="connsiteY4" fmla="*/ 432789 h 501834"/>
              <a:gd name="connsiteX5" fmla="*/ 175624 w 489339"/>
              <a:gd name="connsiteY5" fmla="*/ 68995 h 501834"/>
              <a:gd name="connsiteX6" fmla="*/ 244670 w 489339"/>
              <a:gd name="connsiteY6" fmla="*/ 0 h 501834"/>
              <a:gd name="connsiteX7" fmla="*/ 420294 w 489339"/>
              <a:gd name="connsiteY7" fmla="*/ 125446 h 501834"/>
              <a:gd name="connsiteX8" fmla="*/ 489340 w 489339"/>
              <a:gd name="connsiteY8" fmla="*/ 194466 h 501834"/>
              <a:gd name="connsiteX9" fmla="*/ 489340 w 489339"/>
              <a:gd name="connsiteY9" fmla="*/ 432789 h 501834"/>
              <a:gd name="connsiteX10" fmla="*/ 420294 w 489339"/>
              <a:gd name="connsiteY10" fmla="*/ 501834 h 501834"/>
              <a:gd name="connsiteX11" fmla="*/ 351249 w 489339"/>
              <a:gd name="connsiteY11" fmla="*/ 432789 h 501834"/>
              <a:gd name="connsiteX12" fmla="*/ 351249 w 489339"/>
              <a:gd name="connsiteY12" fmla="*/ 194441 h 501834"/>
              <a:gd name="connsiteX13" fmla="*/ 420294 w 489339"/>
              <a:gd name="connsiteY13" fmla="*/ 125446 h 501834"/>
              <a:gd name="connsiteX14" fmla="*/ 69046 w 489339"/>
              <a:gd name="connsiteY14" fmla="*/ 250892 h 501834"/>
              <a:gd name="connsiteX15" fmla="*/ 138091 w 489339"/>
              <a:gd name="connsiteY15" fmla="*/ 319913 h 501834"/>
              <a:gd name="connsiteX16" fmla="*/ 138091 w 489339"/>
              <a:gd name="connsiteY16" fmla="*/ 432789 h 501834"/>
              <a:gd name="connsiteX17" fmla="*/ 69046 w 489339"/>
              <a:gd name="connsiteY17" fmla="*/ 501834 h 501834"/>
              <a:gd name="connsiteX18" fmla="*/ 0 w 489339"/>
              <a:gd name="connsiteY18" fmla="*/ 432789 h 501834"/>
              <a:gd name="connsiteX19" fmla="*/ 0 w 489339"/>
              <a:gd name="connsiteY19" fmla="*/ 319887 h 501834"/>
              <a:gd name="connsiteX20" fmla="*/ 69046 w 489339"/>
              <a:gd name="connsiteY20" fmla="*/ 250892 h 50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9339" h="501834">
                <a:moveTo>
                  <a:pt x="244670" y="0"/>
                </a:moveTo>
                <a:cubicBezTo>
                  <a:pt x="282793" y="0"/>
                  <a:pt x="313700" y="30897"/>
                  <a:pt x="313715" y="69020"/>
                </a:cubicBezTo>
                <a:lnTo>
                  <a:pt x="313715" y="432789"/>
                </a:lnTo>
                <a:cubicBezTo>
                  <a:pt x="313715" y="470922"/>
                  <a:pt x="282803" y="501834"/>
                  <a:pt x="244670" y="501834"/>
                </a:cubicBezTo>
                <a:cubicBezTo>
                  <a:pt x="206537" y="501834"/>
                  <a:pt x="175624" y="470922"/>
                  <a:pt x="175624" y="432789"/>
                </a:cubicBezTo>
                <a:lnTo>
                  <a:pt x="175624" y="68995"/>
                </a:lnTo>
                <a:cubicBezTo>
                  <a:pt x="175652" y="30882"/>
                  <a:pt x="206557" y="0"/>
                  <a:pt x="244670" y="0"/>
                </a:cubicBezTo>
                <a:close/>
                <a:moveTo>
                  <a:pt x="420294" y="125446"/>
                </a:moveTo>
                <a:cubicBezTo>
                  <a:pt x="458417" y="125446"/>
                  <a:pt x="489325" y="156343"/>
                  <a:pt x="489340" y="194466"/>
                </a:cubicBezTo>
                <a:lnTo>
                  <a:pt x="489340" y="432789"/>
                </a:lnTo>
                <a:cubicBezTo>
                  <a:pt x="489340" y="470922"/>
                  <a:pt x="458428" y="501834"/>
                  <a:pt x="420294" y="501834"/>
                </a:cubicBezTo>
                <a:cubicBezTo>
                  <a:pt x="382161" y="501834"/>
                  <a:pt x="351249" y="470922"/>
                  <a:pt x="351249" y="432789"/>
                </a:cubicBezTo>
                <a:lnTo>
                  <a:pt x="351249" y="194441"/>
                </a:lnTo>
                <a:cubicBezTo>
                  <a:pt x="351277" y="156328"/>
                  <a:pt x="382181" y="125446"/>
                  <a:pt x="420294" y="125446"/>
                </a:cubicBezTo>
                <a:close/>
                <a:moveTo>
                  <a:pt x="69046" y="250892"/>
                </a:moveTo>
                <a:cubicBezTo>
                  <a:pt x="107169" y="250892"/>
                  <a:pt x="138077" y="281789"/>
                  <a:pt x="138091" y="319913"/>
                </a:cubicBezTo>
                <a:lnTo>
                  <a:pt x="138091" y="432789"/>
                </a:lnTo>
                <a:cubicBezTo>
                  <a:pt x="138091" y="470922"/>
                  <a:pt x="107178" y="501834"/>
                  <a:pt x="69046" y="501834"/>
                </a:cubicBezTo>
                <a:cubicBezTo>
                  <a:pt x="30913" y="501834"/>
                  <a:pt x="0" y="470922"/>
                  <a:pt x="0" y="432789"/>
                </a:cubicBezTo>
                <a:lnTo>
                  <a:pt x="0" y="319887"/>
                </a:lnTo>
                <a:cubicBezTo>
                  <a:pt x="28" y="281774"/>
                  <a:pt x="30932" y="250892"/>
                  <a:pt x="69046" y="250892"/>
                </a:cubicBezTo>
                <a:close/>
              </a:path>
            </a:pathLst>
          </a:custGeom>
          <a:gradFill>
            <a:gsLst>
              <a:gs pos="0">
                <a:srgbClr val="31ACBD"/>
              </a:gs>
              <a:gs pos="68000">
                <a:srgbClr val="0078D4"/>
              </a:gs>
            </a:gsLst>
            <a:lin ang="10800000" scaled="1"/>
          </a:gradFill>
          <a:ln w="27781" cap="flat">
            <a:noFill/>
            <a:prstDash val="solid"/>
            <a:miter/>
          </a:ln>
        </p:spPr>
        <p:txBody>
          <a:bodyPr rtlCol="0" anchor="ctr"/>
          <a:lstStyle/>
          <a:p>
            <a:endParaRPr lang="en-US"/>
          </a:p>
        </p:txBody>
      </p:sp>
    </p:spTree>
    <p:extLst>
      <p:ext uri="{BB962C8B-B14F-4D97-AF65-F5344CB8AC3E}">
        <p14:creationId xmlns:p14="http://schemas.microsoft.com/office/powerpoint/2010/main" val="3066543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erial shot of a cargo ship in the sea">
            <a:extLst>
              <a:ext uri="{FF2B5EF4-FFF2-40B4-BE49-F238E27FC236}">
                <a16:creationId xmlns:a16="http://schemas.microsoft.com/office/drawing/2014/main" id="{2F6D70F4-A937-91B3-5F26-3341923CC68B}"/>
              </a:ext>
            </a:extLst>
          </p:cNvPr>
          <p:cNvPicPr>
            <a:picLocks noGrp="1" noChangeAspect="1"/>
          </p:cNvPicPr>
          <p:nvPr>
            <p:ph type="pic" sz="quarter" idx="10"/>
          </p:nvPr>
        </p:nvPicPr>
        <p:blipFill>
          <a:blip r:embed="rId3"/>
          <a:srcRect t="12474" b="12474"/>
          <a:stretch>
            <a:fillRect/>
          </a:stretch>
        </p:blipFill>
        <p:spPr/>
      </p:pic>
      <p:sp>
        <p:nvSpPr>
          <p:cNvPr id="3" name="Title 2">
            <a:extLst>
              <a:ext uri="{FF2B5EF4-FFF2-40B4-BE49-F238E27FC236}">
                <a16:creationId xmlns:a16="http://schemas.microsoft.com/office/drawing/2014/main" id="{D930D17C-6B1A-52AF-9581-A62A87AFFF9E}"/>
              </a:ext>
            </a:extLst>
          </p:cNvPr>
          <p:cNvSpPr>
            <a:spLocks noGrp="1"/>
          </p:cNvSpPr>
          <p:nvPr>
            <p:ph type="title"/>
          </p:nvPr>
        </p:nvSpPr>
        <p:spPr/>
        <p:txBody>
          <a:bodyPr/>
          <a:lstStyle/>
          <a:p>
            <a:pPr algn="r"/>
            <a:r>
              <a:rPr lang="en-US"/>
              <a:t>By 2027, more than 90% of global organizations will be running containerized applications in production</a:t>
            </a:r>
            <a:br>
              <a:rPr lang="en-US"/>
            </a:br>
            <a:r>
              <a:rPr lang="en-US" sz="1100">
                <a:solidFill>
                  <a:schemeClr val="tx1"/>
                </a:solidFill>
                <a:latin typeface="+mn-lt"/>
              </a:rPr>
              <a:t>- </a:t>
            </a:r>
            <a:r>
              <a:rPr lang="en-US" sz="1100" i="0">
                <a:solidFill>
                  <a:schemeClr val="tx1"/>
                </a:solidFill>
                <a:effectLst/>
                <a:latin typeface="+mn-lt"/>
              </a:rPr>
              <a:t>Gartner’s “</a:t>
            </a:r>
            <a:r>
              <a:rPr lang="en-US" sz="1100" i="0" u="none" strike="noStrike">
                <a:solidFill>
                  <a:schemeClr val="tx1"/>
                </a:solidFill>
                <a:effectLst/>
                <a:latin typeface="+mn-lt"/>
                <a:hlinkClick r:id="rId4">
                  <a:extLst>
                    <a:ext uri="{A12FA001-AC4F-418D-AE19-62706E023703}">
                      <ahyp:hlinkClr xmlns:ahyp="http://schemas.microsoft.com/office/drawing/2018/hyperlinkcolor" val="tx"/>
                    </a:ext>
                  </a:extLst>
                </a:hlinkClick>
              </a:rPr>
              <a:t>The CTO’s Guide to Containers and Kubernetes</a:t>
            </a:r>
            <a:r>
              <a:rPr lang="en-US" sz="1100" i="0">
                <a:solidFill>
                  <a:schemeClr val="tx1"/>
                </a:solidFill>
                <a:effectLst/>
                <a:latin typeface="+mn-lt"/>
              </a:rPr>
              <a:t>”</a:t>
            </a:r>
            <a:endParaRPr lang="en-US" sz="1100">
              <a:solidFill>
                <a:schemeClr val="tx1"/>
              </a:solidFill>
              <a:latin typeface="+mn-lt"/>
            </a:endParaRPr>
          </a:p>
        </p:txBody>
      </p:sp>
    </p:spTree>
    <p:extLst>
      <p:ext uri="{BB962C8B-B14F-4D97-AF65-F5344CB8AC3E}">
        <p14:creationId xmlns:p14="http://schemas.microsoft.com/office/powerpoint/2010/main" val="26332854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B3967F8-659D-3325-5EFA-AFC2B1AC0A69}"/>
              </a:ext>
              <a:ext uri="{C183D7F6-B498-43B3-948B-1728B52AA6E4}">
                <adec:decorative xmlns:adec="http://schemas.microsoft.com/office/drawing/2017/decorative" val="1"/>
              </a:ext>
            </a:extLst>
          </p:cNvPr>
          <p:cNvPicPr>
            <a:picLocks noChangeAspect="1"/>
          </p:cNvPicPr>
          <p:nvPr/>
        </p:nvPicPr>
        <p:blipFill>
          <a:blip r:embed="rId3">
            <a:alphaModFix amt="39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5553" y="916886"/>
            <a:ext cx="5519156" cy="5519156"/>
          </a:xfrm>
          <a:prstGeom prst="rect">
            <a:avLst/>
          </a:prstGeom>
        </p:spPr>
      </p:pic>
      <p:sp>
        <p:nvSpPr>
          <p:cNvPr id="2" name="Google Shape;1461;p18">
            <a:extLst>
              <a:ext uri="{FF2B5EF4-FFF2-40B4-BE49-F238E27FC236}">
                <a16:creationId xmlns:a16="http://schemas.microsoft.com/office/drawing/2014/main" id="{0B550BCE-BFF9-34A0-6556-B5ADB8D5EE2E}"/>
              </a:ext>
            </a:extLst>
          </p:cNvPr>
          <p:cNvSpPr txBox="1"/>
          <p:nvPr/>
        </p:nvSpPr>
        <p:spPr>
          <a:xfrm>
            <a:off x="608260" y="1617377"/>
            <a:ext cx="3109862" cy="1077218"/>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 typeface="Arial"/>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Choice</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Integrated with IDEs for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367" rtl="0" eaLnBrk="1" fontAlgn="auto" latinLnBrk="0" hangingPunct="1">
              <a:lnSpc>
                <a:spcPct val="100000"/>
              </a:lnSpc>
              <a:spcBef>
                <a:spcPts val="0"/>
              </a:spcBef>
              <a:spcAft>
                <a:spcPts val="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your favorite framework/lang</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Quattrocento Sans"/>
              </a:rPr>
              <a:t>uage, b</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ring your code or container </a:t>
            </a:r>
          </a:p>
        </p:txBody>
      </p:sp>
      <p:sp>
        <p:nvSpPr>
          <p:cNvPr id="20" name="Google Shape;1461;p18">
            <a:extLst>
              <a:ext uri="{FF2B5EF4-FFF2-40B4-BE49-F238E27FC236}">
                <a16:creationId xmlns:a16="http://schemas.microsoft.com/office/drawing/2014/main" id="{192F14B5-EDD5-EED2-9904-2DB13EC39B6A}"/>
              </a:ext>
            </a:extLst>
          </p:cNvPr>
          <p:cNvSpPr txBox="1"/>
          <p:nvPr/>
        </p:nvSpPr>
        <p:spPr>
          <a:xfrm>
            <a:off x="555811" y="3132065"/>
            <a:ext cx="3382008" cy="1077218"/>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Reliability and scale </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 Autoscale, high availability with a service-level agreement (SLA)-backed uptime, continuous backups </a:t>
            </a:r>
          </a:p>
        </p:txBody>
      </p:sp>
      <p:sp>
        <p:nvSpPr>
          <p:cNvPr id="11" name="Google Shape;1461;p18">
            <a:extLst>
              <a:ext uri="{FF2B5EF4-FFF2-40B4-BE49-F238E27FC236}">
                <a16:creationId xmlns:a16="http://schemas.microsoft.com/office/drawing/2014/main" id="{2A12762F-0983-B507-93AE-8B8BAA6BE8CC}"/>
              </a:ext>
            </a:extLst>
          </p:cNvPr>
          <p:cNvSpPr txBox="1"/>
          <p:nvPr/>
        </p:nvSpPr>
        <p:spPr>
          <a:xfrm>
            <a:off x="492432" y="4646753"/>
            <a:ext cx="3214760" cy="1261884"/>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 typeface="Arial"/>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Security </a:t>
            </a:r>
            <a:endParaRPr kumimoji="0" lang="en-US" sz="24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Policy enforcement, RBAC, secrets management, authN and authZ, secure container supply chain</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3" name="Google Shape;1462;p18">
            <a:extLst>
              <a:ext uri="{FF2B5EF4-FFF2-40B4-BE49-F238E27FC236}">
                <a16:creationId xmlns:a16="http://schemas.microsoft.com/office/drawing/2014/main" id="{25029A59-82DA-D9B4-2CE4-2586CDB7A59E}"/>
              </a:ext>
            </a:extLst>
          </p:cNvPr>
          <p:cNvSpPr txBox="1"/>
          <p:nvPr/>
        </p:nvSpPr>
        <p:spPr>
          <a:xfrm>
            <a:off x="4455776" y="1617377"/>
            <a:ext cx="3109862" cy="1261884"/>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Integrated CI/CD</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Delivery w/ GitHub AS,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GitHub Actions, Azure</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DevOps, and others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 </a:t>
            </a:r>
          </a:p>
        </p:txBody>
      </p:sp>
      <p:sp>
        <p:nvSpPr>
          <p:cNvPr id="8" name="Google Shape;1462;p18">
            <a:extLst>
              <a:ext uri="{FF2B5EF4-FFF2-40B4-BE49-F238E27FC236}">
                <a16:creationId xmlns:a16="http://schemas.microsoft.com/office/drawing/2014/main" id="{353F3BD8-7FA7-B59B-C3BE-2905E4E6A0A6}"/>
              </a:ext>
            </a:extLst>
          </p:cNvPr>
          <p:cNvSpPr txBox="1"/>
          <p:nvPr/>
        </p:nvSpPr>
        <p:spPr>
          <a:xfrm>
            <a:off x="4186553" y="3097671"/>
            <a:ext cx="3637378" cy="1231106"/>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Patching/upgrade</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Automatic platform maintenance and security patching.</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Rolling updates w/o downtime, version pinning, rollbacks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Arial"/>
            </a:endParaRPr>
          </a:p>
        </p:txBody>
      </p:sp>
      <p:sp>
        <p:nvSpPr>
          <p:cNvPr id="15" name="Google Shape;1463;p18">
            <a:extLst>
              <a:ext uri="{FF2B5EF4-FFF2-40B4-BE49-F238E27FC236}">
                <a16:creationId xmlns:a16="http://schemas.microsoft.com/office/drawing/2014/main" id="{FAB0CB2C-71CC-D19A-96B3-22F99DF41CA6}"/>
              </a:ext>
            </a:extLst>
          </p:cNvPr>
          <p:cNvSpPr txBox="1"/>
          <p:nvPr/>
        </p:nvSpPr>
        <p:spPr>
          <a:xfrm>
            <a:off x="4356744" y="4646753"/>
            <a:ext cx="3296996" cy="1446550"/>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Self healing and resilience</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Health checks and self healing</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of unhealthy apps, harden</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using chaos engineering</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principles, and load testing tools </a:t>
            </a:r>
          </a:p>
        </p:txBody>
      </p:sp>
      <p:sp>
        <p:nvSpPr>
          <p:cNvPr id="4" name="Google Shape;1463;p18">
            <a:extLst>
              <a:ext uri="{FF2B5EF4-FFF2-40B4-BE49-F238E27FC236}">
                <a16:creationId xmlns:a16="http://schemas.microsoft.com/office/drawing/2014/main" id="{2002A29A-35A5-D57D-FDE6-9CBFF8085298}"/>
              </a:ext>
            </a:extLst>
          </p:cNvPr>
          <p:cNvSpPr txBox="1"/>
          <p:nvPr/>
        </p:nvSpPr>
        <p:spPr>
          <a:xfrm>
            <a:off x="8303292" y="1617377"/>
            <a:ext cx="3296996" cy="1441164"/>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Blue-green deploys</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Seamlessly rollout new</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versions of apps for user</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testing or change management</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while maintaining uptime</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10" name="Graphic 8">
            <a:extLst>
              <a:ext uri="{FF2B5EF4-FFF2-40B4-BE49-F238E27FC236}">
                <a16:creationId xmlns:a16="http://schemas.microsoft.com/office/drawing/2014/main" id="{26E858DF-E37B-2996-134D-59DFC0944AA8}"/>
              </a:ext>
              <a:ext uri="{C183D7F6-B498-43B3-948B-1728B52AA6E4}">
                <adec:decorative xmlns:adec="http://schemas.microsoft.com/office/drawing/2017/decorative" val="1"/>
              </a:ext>
            </a:extLst>
          </p:cNvPr>
          <p:cNvSpPr/>
          <p:nvPr/>
        </p:nvSpPr>
        <p:spPr>
          <a:xfrm>
            <a:off x="1296922" y="1606550"/>
            <a:ext cx="410899" cy="337730"/>
          </a:xfrm>
          <a:custGeom>
            <a:avLst/>
            <a:gdLst>
              <a:gd name="connsiteX0" fmla="*/ 58035 w 190460"/>
              <a:gd name="connsiteY0" fmla="*/ 139192 h 152463"/>
              <a:gd name="connsiteX1" fmla="*/ 115090 w 190460"/>
              <a:gd name="connsiteY1" fmla="*/ 5747 h 152463"/>
              <a:gd name="connsiteX2" fmla="*/ 127568 w 190460"/>
              <a:gd name="connsiteY2" fmla="*/ 794 h 152463"/>
              <a:gd name="connsiteX3" fmla="*/ 132902 w 190460"/>
              <a:gd name="connsiteY3" fmla="*/ 12224 h 152463"/>
              <a:gd name="connsiteX4" fmla="*/ 132521 w 190460"/>
              <a:gd name="connsiteY4" fmla="*/ 13272 h 152463"/>
              <a:gd name="connsiteX5" fmla="*/ 75466 w 190460"/>
              <a:gd name="connsiteY5" fmla="*/ 146717 h 152463"/>
              <a:gd name="connsiteX6" fmla="*/ 62988 w 190460"/>
              <a:gd name="connsiteY6" fmla="*/ 151670 h 152463"/>
              <a:gd name="connsiteX7" fmla="*/ 57654 w 190460"/>
              <a:gd name="connsiteY7" fmla="*/ 140240 h 152463"/>
              <a:gd name="connsiteX8" fmla="*/ 58035 w 190460"/>
              <a:gd name="connsiteY8" fmla="*/ 139192 h 152463"/>
              <a:gd name="connsiteX9" fmla="*/ 115090 w 190460"/>
              <a:gd name="connsiteY9" fmla="*/ 5747 h 152463"/>
              <a:gd name="connsiteX10" fmla="*/ 58035 w 190460"/>
              <a:gd name="connsiteY10" fmla="*/ 139192 h 152463"/>
              <a:gd name="connsiteX11" fmla="*/ 58035 w 190460"/>
              <a:gd name="connsiteY11" fmla="*/ 139192 h 152463"/>
              <a:gd name="connsiteX12" fmla="*/ 2790 w 190460"/>
              <a:gd name="connsiteY12" fmla="*/ 69469 h 152463"/>
              <a:gd name="connsiteX13" fmla="*/ 40890 w 190460"/>
              <a:gd name="connsiteY13" fmla="*/ 31369 h 152463"/>
              <a:gd name="connsiteX14" fmla="*/ 54321 w 190460"/>
              <a:gd name="connsiteY14" fmla="*/ 31369 h 152463"/>
              <a:gd name="connsiteX15" fmla="*/ 55083 w 190460"/>
              <a:gd name="connsiteY15" fmla="*/ 43942 h 152463"/>
              <a:gd name="connsiteX16" fmla="*/ 54321 w 190460"/>
              <a:gd name="connsiteY16" fmla="*/ 44799 h 152463"/>
              <a:gd name="connsiteX17" fmla="*/ 22983 w 190460"/>
              <a:gd name="connsiteY17" fmla="*/ 76137 h 152463"/>
              <a:gd name="connsiteX18" fmla="*/ 54321 w 190460"/>
              <a:gd name="connsiteY18" fmla="*/ 107474 h 152463"/>
              <a:gd name="connsiteX19" fmla="*/ 54321 w 190460"/>
              <a:gd name="connsiteY19" fmla="*/ 120904 h 152463"/>
              <a:gd name="connsiteX20" fmla="*/ 41652 w 190460"/>
              <a:gd name="connsiteY20" fmla="*/ 121666 h 152463"/>
              <a:gd name="connsiteX21" fmla="*/ 40795 w 190460"/>
              <a:gd name="connsiteY21" fmla="*/ 120904 h 152463"/>
              <a:gd name="connsiteX22" fmla="*/ 2790 w 190460"/>
              <a:gd name="connsiteY22" fmla="*/ 82899 h 152463"/>
              <a:gd name="connsiteX23" fmla="*/ 2028 w 190460"/>
              <a:gd name="connsiteY23" fmla="*/ 70326 h 152463"/>
              <a:gd name="connsiteX24" fmla="*/ 2790 w 190460"/>
              <a:gd name="connsiteY24" fmla="*/ 69469 h 152463"/>
              <a:gd name="connsiteX25" fmla="*/ 40890 w 190460"/>
              <a:gd name="connsiteY25" fmla="*/ 31369 h 152463"/>
              <a:gd name="connsiteX26" fmla="*/ 2790 w 190460"/>
              <a:gd name="connsiteY26" fmla="*/ 69469 h 152463"/>
              <a:gd name="connsiteX27" fmla="*/ 136140 w 190460"/>
              <a:gd name="connsiteY27" fmla="*/ 31369 h 152463"/>
              <a:gd name="connsiteX28" fmla="*/ 148713 w 190460"/>
              <a:gd name="connsiteY28" fmla="*/ 30607 h 152463"/>
              <a:gd name="connsiteX29" fmla="*/ 149571 w 190460"/>
              <a:gd name="connsiteY29" fmla="*/ 31369 h 152463"/>
              <a:gd name="connsiteX30" fmla="*/ 187671 w 190460"/>
              <a:gd name="connsiteY30" fmla="*/ 69469 h 152463"/>
              <a:gd name="connsiteX31" fmla="*/ 188433 w 190460"/>
              <a:gd name="connsiteY31" fmla="*/ 82042 h 152463"/>
              <a:gd name="connsiteX32" fmla="*/ 187671 w 190460"/>
              <a:gd name="connsiteY32" fmla="*/ 82995 h 152463"/>
              <a:gd name="connsiteX33" fmla="*/ 149571 w 190460"/>
              <a:gd name="connsiteY33" fmla="*/ 120999 h 152463"/>
              <a:gd name="connsiteX34" fmla="*/ 136140 w 190460"/>
              <a:gd name="connsiteY34" fmla="*/ 120999 h 152463"/>
              <a:gd name="connsiteX35" fmla="*/ 135378 w 190460"/>
              <a:gd name="connsiteY35" fmla="*/ 108426 h 152463"/>
              <a:gd name="connsiteX36" fmla="*/ 136140 w 190460"/>
              <a:gd name="connsiteY36" fmla="*/ 107474 h 152463"/>
              <a:gd name="connsiteX37" fmla="*/ 167478 w 190460"/>
              <a:gd name="connsiteY37" fmla="*/ 76137 h 152463"/>
              <a:gd name="connsiteX38" fmla="*/ 136140 w 190460"/>
              <a:gd name="connsiteY38" fmla="*/ 44799 h 152463"/>
              <a:gd name="connsiteX39" fmla="*/ 136140 w 190460"/>
              <a:gd name="connsiteY39" fmla="*/ 31369 h 152463"/>
              <a:gd name="connsiteX40" fmla="*/ 136140 w 190460"/>
              <a:gd name="connsiteY40" fmla="*/ 31369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460" h="152463">
                <a:moveTo>
                  <a:pt x="58035" y="139192"/>
                </a:moveTo>
                <a:lnTo>
                  <a:pt x="115090" y="5747"/>
                </a:lnTo>
                <a:cubicBezTo>
                  <a:pt x="117186" y="889"/>
                  <a:pt x="122805" y="-1302"/>
                  <a:pt x="127568" y="794"/>
                </a:cubicBezTo>
                <a:cubicBezTo>
                  <a:pt x="131949" y="2699"/>
                  <a:pt x="134331" y="7557"/>
                  <a:pt x="132902" y="12224"/>
                </a:cubicBezTo>
                <a:lnTo>
                  <a:pt x="132521" y="13272"/>
                </a:lnTo>
                <a:lnTo>
                  <a:pt x="75466" y="146717"/>
                </a:lnTo>
                <a:cubicBezTo>
                  <a:pt x="73371" y="151575"/>
                  <a:pt x="67751" y="153765"/>
                  <a:pt x="62988" y="151670"/>
                </a:cubicBezTo>
                <a:cubicBezTo>
                  <a:pt x="58607" y="149765"/>
                  <a:pt x="56226" y="144907"/>
                  <a:pt x="57654" y="140240"/>
                </a:cubicBezTo>
                <a:lnTo>
                  <a:pt x="58035" y="139192"/>
                </a:lnTo>
                <a:lnTo>
                  <a:pt x="115090" y="5747"/>
                </a:lnTo>
                <a:lnTo>
                  <a:pt x="58035" y="139192"/>
                </a:lnTo>
                <a:lnTo>
                  <a:pt x="58035" y="139192"/>
                </a:lnTo>
                <a:close/>
                <a:moveTo>
                  <a:pt x="2790" y="69469"/>
                </a:moveTo>
                <a:lnTo>
                  <a:pt x="40890" y="31369"/>
                </a:lnTo>
                <a:cubicBezTo>
                  <a:pt x="44605" y="27654"/>
                  <a:pt x="50606" y="27654"/>
                  <a:pt x="54321" y="31369"/>
                </a:cubicBezTo>
                <a:cubicBezTo>
                  <a:pt x="57654" y="34798"/>
                  <a:pt x="58035" y="40132"/>
                  <a:pt x="55083" y="43942"/>
                </a:cubicBezTo>
                <a:lnTo>
                  <a:pt x="54321" y="44799"/>
                </a:lnTo>
                <a:lnTo>
                  <a:pt x="22983" y="76137"/>
                </a:lnTo>
                <a:lnTo>
                  <a:pt x="54321" y="107474"/>
                </a:lnTo>
                <a:cubicBezTo>
                  <a:pt x="58035" y="111189"/>
                  <a:pt x="58131" y="117189"/>
                  <a:pt x="54321" y="120904"/>
                </a:cubicBezTo>
                <a:cubicBezTo>
                  <a:pt x="50892" y="124333"/>
                  <a:pt x="45462" y="124714"/>
                  <a:pt x="41652" y="121666"/>
                </a:cubicBezTo>
                <a:lnTo>
                  <a:pt x="40795" y="120904"/>
                </a:lnTo>
                <a:lnTo>
                  <a:pt x="2790" y="82899"/>
                </a:lnTo>
                <a:cubicBezTo>
                  <a:pt x="-639" y="79470"/>
                  <a:pt x="-924" y="74136"/>
                  <a:pt x="2028" y="70326"/>
                </a:cubicBezTo>
                <a:lnTo>
                  <a:pt x="2790" y="69469"/>
                </a:lnTo>
                <a:lnTo>
                  <a:pt x="40890" y="31369"/>
                </a:lnTo>
                <a:cubicBezTo>
                  <a:pt x="40890" y="31369"/>
                  <a:pt x="2790" y="69469"/>
                  <a:pt x="2790" y="69469"/>
                </a:cubicBezTo>
                <a:close/>
                <a:moveTo>
                  <a:pt x="136140" y="31369"/>
                </a:moveTo>
                <a:cubicBezTo>
                  <a:pt x="139569" y="27940"/>
                  <a:pt x="144903" y="27654"/>
                  <a:pt x="148713" y="30607"/>
                </a:cubicBezTo>
                <a:lnTo>
                  <a:pt x="149571" y="31369"/>
                </a:lnTo>
                <a:lnTo>
                  <a:pt x="187671" y="69469"/>
                </a:lnTo>
                <a:cubicBezTo>
                  <a:pt x="191100" y="72898"/>
                  <a:pt x="191385" y="78232"/>
                  <a:pt x="188433" y="82042"/>
                </a:cubicBezTo>
                <a:lnTo>
                  <a:pt x="187671" y="82995"/>
                </a:lnTo>
                <a:lnTo>
                  <a:pt x="149571" y="120999"/>
                </a:lnTo>
                <a:cubicBezTo>
                  <a:pt x="145856" y="124714"/>
                  <a:pt x="139855" y="124714"/>
                  <a:pt x="136140" y="120999"/>
                </a:cubicBezTo>
                <a:cubicBezTo>
                  <a:pt x="132807" y="117570"/>
                  <a:pt x="132426" y="112236"/>
                  <a:pt x="135378" y="108426"/>
                </a:cubicBezTo>
                <a:lnTo>
                  <a:pt x="136140" y="107474"/>
                </a:lnTo>
                <a:lnTo>
                  <a:pt x="167478" y="76137"/>
                </a:lnTo>
                <a:lnTo>
                  <a:pt x="136140" y="44799"/>
                </a:lnTo>
                <a:cubicBezTo>
                  <a:pt x="132426" y="41085"/>
                  <a:pt x="132426" y="35084"/>
                  <a:pt x="136140" y="31369"/>
                </a:cubicBezTo>
                <a:lnTo>
                  <a:pt x="136140" y="31369"/>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9" name="Google Shape;1463;p18">
            <a:extLst>
              <a:ext uri="{FF2B5EF4-FFF2-40B4-BE49-F238E27FC236}">
                <a16:creationId xmlns:a16="http://schemas.microsoft.com/office/drawing/2014/main" id="{377A19CD-B1C0-98FC-61DE-72C77E627849}"/>
              </a:ext>
            </a:extLst>
          </p:cNvPr>
          <p:cNvSpPr txBox="1"/>
          <p:nvPr/>
        </p:nvSpPr>
        <p:spPr>
          <a:xfrm>
            <a:off x="8303292" y="3133377"/>
            <a:ext cx="3296996" cy="1015663"/>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Observability</a:t>
            </a: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System insights for faster issue resolution, health checks</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5" name="Google Shape;1463;p18">
            <a:extLst>
              <a:ext uri="{FF2B5EF4-FFF2-40B4-BE49-F238E27FC236}">
                <a16:creationId xmlns:a16="http://schemas.microsoft.com/office/drawing/2014/main" id="{34BE0915-6FA1-125C-C9C1-0D7BDE514B4F}"/>
              </a:ext>
            </a:extLst>
          </p:cNvPr>
          <p:cNvSpPr txBox="1"/>
          <p:nvPr/>
        </p:nvSpPr>
        <p:spPr>
          <a:xfrm>
            <a:off x="8303292" y="4646753"/>
            <a:ext cx="3296996" cy="1446550"/>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Managed operations</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Opinionated and simplified operations through a fully</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managed service. Managed</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addons, nodes &amp; lifecycle</a:t>
            </a:r>
          </a:p>
        </p:txBody>
      </p:sp>
      <p:sp>
        <p:nvSpPr>
          <p:cNvPr id="6" name="Rounded Rectangle 18">
            <a:extLst>
              <a:ext uri="{FF2B5EF4-FFF2-40B4-BE49-F238E27FC236}">
                <a16:creationId xmlns:a16="http://schemas.microsoft.com/office/drawing/2014/main" id="{CEDF7B8C-FD2A-31A2-9FBD-B73FF7CC9F78}"/>
              </a:ext>
              <a:ext uri="{C183D7F6-B498-43B3-948B-1728B52AA6E4}">
                <adec:decorative xmlns:adec="http://schemas.microsoft.com/office/drawing/2017/decorative" val="1"/>
              </a:ext>
            </a:extLst>
          </p:cNvPr>
          <p:cNvSpPr/>
          <p:nvPr/>
        </p:nvSpPr>
        <p:spPr bwMode="auto">
          <a:xfrm>
            <a:off x="17049" y="6421675"/>
            <a:ext cx="12174951" cy="436325"/>
          </a:xfrm>
          <a:prstGeom prst="roundRect">
            <a:avLst>
              <a:gd name="adj" fmla="val 8620"/>
            </a:avLst>
          </a:prstGeom>
          <a:blipFill dpi="0" rotWithShape="1">
            <a:blip r:embed="rId5">
              <a:extLst>
                <a:ext uri="{96DAC541-7B7A-43D3-8B79-37D633B846F1}">
                  <asvg:svgBlip xmlns:asvg="http://schemas.microsoft.com/office/drawing/2016/SVG/main" r:embed="rId6"/>
                </a:ext>
              </a:extLst>
            </a:blip>
            <a:srcRect/>
            <a:tile tx="0" ty="0" sx="100000" sy="100000" flip="none" algn="tl"/>
          </a:blipFill>
          <a:ln w="12700">
            <a:noFill/>
            <a:headEnd type="none" w="med" len="med"/>
            <a:tailEnd type="none" w="med" len="med"/>
          </a:ln>
          <a:effectLst>
            <a:outerShdw blurRad="127000" dist="762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Graphic 154">
            <a:extLst>
              <a:ext uri="{FF2B5EF4-FFF2-40B4-BE49-F238E27FC236}">
                <a16:creationId xmlns:a16="http://schemas.microsoft.com/office/drawing/2014/main" id="{C97D3F5A-A85D-A032-3B7C-943B98326AB6}"/>
              </a:ext>
              <a:ext uri="{C183D7F6-B498-43B3-948B-1728B52AA6E4}">
                <adec:decorative xmlns:adec="http://schemas.microsoft.com/office/drawing/2017/decorative" val="1"/>
              </a:ext>
            </a:extLst>
          </p:cNvPr>
          <p:cNvSpPr/>
          <p:nvPr/>
        </p:nvSpPr>
        <p:spPr>
          <a:xfrm>
            <a:off x="8835230" y="3149601"/>
            <a:ext cx="308146" cy="274924"/>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3" name="Graphic 3">
            <a:extLst>
              <a:ext uri="{FF2B5EF4-FFF2-40B4-BE49-F238E27FC236}">
                <a16:creationId xmlns:a16="http://schemas.microsoft.com/office/drawing/2014/main" id="{B4BE2F42-D57B-5730-9B01-19CFA34CF353}"/>
              </a:ext>
              <a:ext uri="{C183D7F6-B498-43B3-948B-1728B52AA6E4}">
                <adec:decorative xmlns:adec="http://schemas.microsoft.com/office/drawing/2017/decorative" val="1"/>
              </a:ext>
            </a:extLst>
          </p:cNvPr>
          <p:cNvSpPr>
            <a:spLocks noChangeAspect="1"/>
          </p:cNvSpPr>
          <p:nvPr/>
        </p:nvSpPr>
        <p:spPr>
          <a:xfrm>
            <a:off x="8524334" y="1619690"/>
            <a:ext cx="310896" cy="291467"/>
          </a:xfrm>
          <a:custGeom>
            <a:avLst/>
            <a:gdLst>
              <a:gd name="connsiteX0" fmla="*/ 46020 w 245441"/>
              <a:gd name="connsiteY0" fmla="*/ 161071 h 230102"/>
              <a:gd name="connsiteX1" fmla="*/ 0 w 245441"/>
              <a:gd name="connsiteY1" fmla="*/ 115051 h 230102"/>
              <a:gd name="connsiteX2" fmla="*/ 46020 w 245441"/>
              <a:gd name="connsiteY2" fmla="*/ 69031 h 230102"/>
              <a:gd name="connsiteX3" fmla="*/ 91427 w 245441"/>
              <a:gd name="connsiteY3" fmla="*/ 107381 h 230102"/>
              <a:gd name="connsiteX4" fmla="*/ 115050 w 245441"/>
              <a:gd name="connsiteY4" fmla="*/ 107381 h 230102"/>
              <a:gd name="connsiteX5" fmla="*/ 115050 w 245441"/>
              <a:gd name="connsiteY5" fmla="*/ 61361 h 230102"/>
              <a:gd name="connsiteX6" fmla="*/ 138061 w 245441"/>
              <a:gd name="connsiteY6" fmla="*/ 38350 h 230102"/>
              <a:gd name="connsiteX7" fmla="*/ 154014 w 245441"/>
              <a:gd name="connsiteY7" fmla="*/ 38350 h 230102"/>
              <a:gd name="connsiteX8" fmla="*/ 199421 w 245441"/>
              <a:gd name="connsiteY8" fmla="*/ 0 h 230102"/>
              <a:gd name="connsiteX9" fmla="*/ 245441 w 245441"/>
              <a:gd name="connsiteY9" fmla="*/ 46020 h 230102"/>
              <a:gd name="connsiteX10" fmla="*/ 199421 w 245441"/>
              <a:gd name="connsiteY10" fmla="*/ 92041 h 230102"/>
              <a:gd name="connsiteX11" fmla="*/ 154014 w 245441"/>
              <a:gd name="connsiteY11" fmla="*/ 53690 h 230102"/>
              <a:gd name="connsiteX12" fmla="*/ 138061 w 245441"/>
              <a:gd name="connsiteY12" fmla="*/ 53690 h 230102"/>
              <a:gd name="connsiteX13" fmla="*/ 130391 w 245441"/>
              <a:gd name="connsiteY13" fmla="*/ 61361 h 230102"/>
              <a:gd name="connsiteX14" fmla="*/ 130391 w 245441"/>
              <a:gd name="connsiteY14" fmla="*/ 168741 h 230102"/>
              <a:gd name="connsiteX15" fmla="*/ 138061 w 245441"/>
              <a:gd name="connsiteY15" fmla="*/ 176412 h 230102"/>
              <a:gd name="connsiteX16" fmla="*/ 154014 w 245441"/>
              <a:gd name="connsiteY16" fmla="*/ 176412 h 230102"/>
              <a:gd name="connsiteX17" fmla="*/ 199421 w 245441"/>
              <a:gd name="connsiteY17" fmla="*/ 138061 h 230102"/>
              <a:gd name="connsiteX18" fmla="*/ 245441 w 245441"/>
              <a:gd name="connsiteY18" fmla="*/ 184082 h 230102"/>
              <a:gd name="connsiteX19" fmla="*/ 199421 w 245441"/>
              <a:gd name="connsiteY19" fmla="*/ 230102 h 230102"/>
              <a:gd name="connsiteX20" fmla="*/ 154014 w 245441"/>
              <a:gd name="connsiteY20" fmla="*/ 191752 h 230102"/>
              <a:gd name="connsiteX21" fmla="*/ 138061 w 245441"/>
              <a:gd name="connsiteY21" fmla="*/ 191752 h 230102"/>
              <a:gd name="connsiteX22" fmla="*/ 115050 w 245441"/>
              <a:gd name="connsiteY22" fmla="*/ 168741 h 230102"/>
              <a:gd name="connsiteX23" fmla="*/ 115050 w 245441"/>
              <a:gd name="connsiteY23" fmla="*/ 122721 h 230102"/>
              <a:gd name="connsiteX24" fmla="*/ 91427 w 245441"/>
              <a:gd name="connsiteY24" fmla="*/ 122721 h 230102"/>
              <a:gd name="connsiteX25" fmla="*/ 46020 w 245441"/>
              <a:gd name="connsiteY25" fmla="*/ 161071 h 2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441" h="230102">
                <a:moveTo>
                  <a:pt x="46020" y="161071"/>
                </a:moveTo>
                <a:cubicBezTo>
                  <a:pt x="20556" y="161071"/>
                  <a:pt x="0" y="140516"/>
                  <a:pt x="0" y="115051"/>
                </a:cubicBezTo>
                <a:cubicBezTo>
                  <a:pt x="0" y="89586"/>
                  <a:pt x="20556" y="69031"/>
                  <a:pt x="46020" y="69031"/>
                </a:cubicBezTo>
                <a:cubicBezTo>
                  <a:pt x="68877" y="69031"/>
                  <a:pt x="87745" y="85598"/>
                  <a:pt x="91427" y="107381"/>
                </a:cubicBezTo>
                <a:lnTo>
                  <a:pt x="115050" y="107381"/>
                </a:lnTo>
                <a:lnTo>
                  <a:pt x="115050" y="61361"/>
                </a:lnTo>
                <a:cubicBezTo>
                  <a:pt x="115050" y="48628"/>
                  <a:pt x="125328" y="38350"/>
                  <a:pt x="138061" y="38350"/>
                </a:cubicBezTo>
                <a:lnTo>
                  <a:pt x="154014" y="38350"/>
                </a:lnTo>
                <a:cubicBezTo>
                  <a:pt x="157696" y="16567"/>
                  <a:pt x="176564" y="0"/>
                  <a:pt x="199421" y="0"/>
                </a:cubicBezTo>
                <a:cubicBezTo>
                  <a:pt x="224885" y="0"/>
                  <a:pt x="245441" y="20556"/>
                  <a:pt x="245441" y="46020"/>
                </a:cubicBezTo>
                <a:cubicBezTo>
                  <a:pt x="245441" y="71485"/>
                  <a:pt x="224885" y="92041"/>
                  <a:pt x="199421" y="92041"/>
                </a:cubicBezTo>
                <a:cubicBezTo>
                  <a:pt x="176564" y="92041"/>
                  <a:pt x="157696" y="75473"/>
                  <a:pt x="154014" y="53690"/>
                </a:cubicBezTo>
                <a:lnTo>
                  <a:pt x="138061" y="53690"/>
                </a:lnTo>
                <a:cubicBezTo>
                  <a:pt x="133765" y="53690"/>
                  <a:pt x="130391" y="57065"/>
                  <a:pt x="130391" y="61361"/>
                </a:cubicBezTo>
                <a:lnTo>
                  <a:pt x="130391" y="168741"/>
                </a:lnTo>
                <a:cubicBezTo>
                  <a:pt x="130391" y="173037"/>
                  <a:pt x="133765" y="176412"/>
                  <a:pt x="138061" y="176412"/>
                </a:cubicBezTo>
                <a:lnTo>
                  <a:pt x="154014" y="176412"/>
                </a:lnTo>
                <a:cubicBezTo>
                  <a:pt x="157696" y="154629"/>
                  <a:pt x="176564" y="138061"/>
                  <a:pt x="199421" y="138061"/>
                </a:cubicBezTo>
                <a:cubicBezTo>
                  <a:pt x="224885" y="138061"/>
                  <a:pt x="245441" y="158617"/>
                  <a:pt x="245441" y="184082"/>
                </a:cubicBezTo>
                <a:cubicBezTo>
                  <a:pt x="245441" y="209546"/>
                  <a:pt x="224885" y="230102"/>
                  <a:pt x="199421" y="230102"/>
                </a:cubicBezTo>
                <a:cubicBezTo>
                  <a:pt x="176564" y="230102"/>
                  <a:pt x="157696" y="213535"/>
                  <a:pt x="154014" y="191752"/>
                </a:cubicBezTo>
                <a:lnTo>
                  <a:pt x="138061" y="191752"/>
                </a:lnTo>
                <a:cubicBezTo>
                  <a:pt x="125328" y="191752"/>
                  <a:pt x="115050" y="181474"/>
                  <a:pt x="115050" y="168741"/>
                </a:cubicBezTo>
                <a:lnTo>
                  <a:pt x="115050" y="122721"/>
                </a:lnTo>
                <a:lnTo>
                  <a:pt x="91427" y="122721"/>
                </a:lnTo>
                <a:cubicBezTo>
                  <a:pt x="87745" y="144504"/>
                  <a:pt x="68877" y="161071"/>
                  <a:pt x="46020" y="161071"/>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3" name="Graphic 21">
            <a:extLst>
              <a:ext uri="{FF2B5EF4-FFF2-40B4-BE49-F238E27FC236}">
                <a16:creationId xmlns:a16="http://schemas.microsoft.com/office/drawing/2014/main" id="{2728E6F1-D667-B668-E8DF-DF3296BD1E7C}"/>
              </a:ext>
              <a:ext uri="{C183D7F6-B498-43B3-948B-1728B52AA6E4}">
                <adec:decorative xmlns:adec="http://schemas.microsoft.com/office/drawing/2017/decorative" val="1"/>
              </a:ext>
            </a:extLst>
          </p:cNvPr>
          <p:cNvSpPr/>
          <p:nvPr/>
        </p:nvSpPr>
        <p:spPr>
          <a:xfrm>
            <a:off x="4272484" y="4659233"/>
            <a:ext cx="288421" cy="288418"/>
          </a:xfrm>
          <a:custGeom>
            <a:avLst/>
            <a:gdLst>
              <a:gd name="connsiteX0" fmla="*/ 111522 w 288421"/>
              <a:gd name="connsiteY0" fmla="*/ 14131 h 288418"/>
              <a:gd name="connsiteX1" fmla="*/ 133712 w 288421"/>
              <a:gd name="connsiteY1" fmla="*/ 36321 h 288418"/>
              <a:gd name="connsiteX2" fmla="*/ 36321 w 288421"/>
              <a:gd name="connsiteY2" fmla="*/ 133712 h 288418"/>
              <a:gd name="connsiteX3" fmla="*/ 14131 w 288421"/>
              <a:gd name="connsiteY3" fmla="*/ 111522 h 288418"/>
              <a:gd name="connsiteX4" fmla="*/ 14131 w 288421"/>
              <a:gd name="connsiteY4" fmla="*/ 43293 h 288418"/>
              <a:gd name="connsiteX5" fmla="*/ 43293 w 288421"/>
              <a:gd name="connsiteY5" fmla="*/ 14131 h 288418"/>
              <a:gd name="connsiteX6" fmla="*/ 111522 w 288421"/>
              <a:gd name="connsiteY6" fmla="*/ 14131 h 288418"/>
              <a:gd name="connsiteX7" fmla="*/ 176896 w 288421"/>
              <a:gd name="connsiteY7" fmla="*/ 274288 h 288418"/>
              <a:gd name="connsiteX8" fmla="*/ 154706 w 288421"/>
              <a:gd name="connsiteY8" fmla="*/ 252098 h 288418"/>
              <a:gd name="connsiteX9" fmla="*/ 252098 w 288421"/>
              <a:gd name="connsiteY9" fmla="*/ 154707 h 288418"/>
              <a:gd name="connsiteX10" fmla="*/ 274288 w 288421"/>
              <a:gd name="connsiteY10" fmla="*/ 176896 h 288418"/>
              <a:gd name="connsiteX11" fmla="*/ 274288 w 288421"/>
              <a:gd name="connsiteY11" fmla="*/ 245125 h 288418"/>
              <a:gd name="connsiteX12" fmla="*/ 245125 w 288421"/>
              <a:gd name="connsiteY12" fmla="*/ 274288 h 288418"/>
              <a:gd name="connsiteX13" fmla="*/ 176896 w 288421"/>
              <a:gd name="connsiteY13" fmla="*/ 274288 h 288418"/>
              <a:gd name="connsiteX14" fmla="*/ 14134 w 288421"/>
              <a:gd name="connsiteY14" fmla="*/ 176896 h 288418"/>
              <a:gd name="connsiteX15" fmla="*/ 14134 w 288421"/>
              <a:gd name="connsiteY15" fmla="*/ 245125 h 288418"/>
              <a:gd name="connsiteX16" fmla="*/ 43297 w 288421"/>
              <a:gd name="connsiteY16" fmla="*/ 274288 h 288418"/>
              <a:gd name="connsiteX17" fmla="*/ 111526 w 288421"/>
              <a:gd name="connsiteY17" fmla="*/ 274288 h 288418"/>
              <a:gd name="connsiteX18" fmla="*/ 274291 w 288421"/>
              <a:gd name="connsiteY18" fmla="*/ 111522 h 288418"/>
              <a:gd name="connsiteX19" fmla="*/ 274291 w 288421"/>
              <a:gd name="connsiteY19" fmla="*/ 43293 h 288418"/>
              <a:gd name="connsiteX20" fmla="*/ 245130 w 288421"/>
              <a:gd name="connsiteY20" fmla="*/ 14131 h 288418"/>
              <a:gd name="connsiteX21" fmla="*/ 176900 w 288421"/>
              <a:gd name="connsiteY21" fmla="*/ 14131 h 288418"/>
              <a:gd name="connsiteX22" fmla="*/ 14134 w 288421"/>
              <a:gd name="connsiteY22" fmla="*/ 176896 h 288418"/>
              <a:gd name="connsiteX23" fmla="*/ 155345 w 288421"/>
              <a:gd name="connsiteY23" fmla="*/ 99673 h 288418"/>
              <a:gd name="connsiteX24" fmla="*/ 144212 w 288421"/>
              <a:gd name="connsiteY24" fmla="*/ 110807 h 288418"/>
              <a:gd name="connsiteX25" fmla="*/ 133078 w 288421"/>
              <a:gd name="connsiteY25" fmla="*/ 99673 h 288418"/>
              <a:gd name="connsiteX26" fmla="*/ 144212 w 288421"/>
              <a:gd name="connsiteY26" fmla="*/ 88540 h 288418"/>
              <a:gd name="connsiteX27" fmla="*/ 155345 w 288421"/>
              <a:gd name="connsiteY27" fmla="*/ 99673 h 288418"/>
              <a:gd name="connsiteX28" fmla="*/ 99677 w 288421"/>
              <a:gd name="connsiteY28" fmla="*/ 155341 h 288418"/>
              <a:gd name="connsiteX29" fmla="*/ 88543 w 288421"/>
              <a:gd name="connsiteY29" fmla="*/ 144207 h 288418"/>
              <a:gd name="connsiteX30" fmla="*/ 99677 w 288421"/>
              <a:gd name="connsiteY30" fmla="*/ 133074 h 288418"/>
              <a:gd name="connsiteX31" fmla="*/ 110810 w 288421"/>
              <a:gd name="connsiteY31" fmla="*/ 144207 h 288418"/>
              <a:gd name="connsiteX32" fmla="*/ 99677 w 288421"/>
              <a:gd name="connsiteY32" fmla="*/ 155341 h 288418"/>
              <a:gd name="connsiteX33" fmla="*/ 144212 w 288421"/>
              <a:gd name="connsiteY33" fmla="*/ 155341 h 288418"/>
              <a:gd name="connsiteX34" fmla="*/ 133078 w 288421"/>
              <a:gd name="connsiteY34" fmla="*/ 144207 h 288418"/>
              <a:gd name="connsiteX35" fmla="*/ 144212 w 288421"/>
              <a:gd name="connsiteY35" fmla="*/ 133074 h 288418"/>
              <a:gd name="connsiteX36" fmla="*/ 155345 w 288421"/>
              <a:gd name="connsiteY36" fmla="*/ 144207 h 288418"/>
              <a:gd name="connsiteX37" fmla="*/ 144212 w 288421"/>
              <a:gd name="connsiteY37" fmla="*/ 155341 h 288418"/>
              <a:gd name="connsiteX38" fmla="*/ 199880 w 288421"/>
              <a:gd name="connsiteY38" fmla="*/ 144207 h 288418"/>
              <a:gd name="connsiteX39" fmla="*/ 188746 w 288421"/>
              <a:gd name="connsiteY39" fmla="*/ 155341 h 288418"/>
              <a:gd name="connsiteX40" fmla="*/ 177613 w 288421"/>
              <a:gd name="connsiteY40" fmla="*/ 144207 h 288418"/>
              <a:gd name="connsiteX41" fmla="*/ 188746 w 288421"/>
              <a:gd name="connsiteY41" fmla="*/ 133074 h 288418"/>
              <a:gd name="connsiteX42" fmla="*/ 199880 w 288421"/>
              <a:gd name="connsiteY42" fmla="*/ 144207 h 288418"/>
              <a:gd name="connsiteX43" fmla="*/ 144212 w 288421"/>
              <a:gd name="connsiteY43" fmla="*/ 199875 h 288418"/>
              <a:gd name="connsiteX44" fmla="*/ 133078 w 288421"/>
              <a:gd name="connsiteY44" fmla="*/ 188742 h 288418"/>
              <a:gd name="connsiteX45" fmla="*/ 144212 w 288421"/>
              <a:gd name="connsiteY45" fmla="*/ 177608 h 288418"/>
              <a:gd name="connsiteX46" fmla="*/ 155345 w 288421"/>
              <a:gd name="connsiteY46" fmla="*/ 188742 h 288418"/>
              <a:gd name="connsiteX47" fmla="*/ 144212 w 288421"/>
              <a:gd name="connsiteY47" fmla="*/ 199875 h 28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88421" h="288418">
                <a:moveTo>
                  <a:pt x="111522" y="14131"/>
                </a:moveTo>
                <a:lnTo>
                  <a:pt x="133712" y="36321"/>
                </a:lnTo>
                <a:lnTo>
                  <a:pt x="36321" y="133712"/>
                </a:lnTo>
                <a:lnTo>
                  <a:pt x="14131" y="111522"/>
                </a:lnTo>
                <a:cubicBezTo>
                  <a:pt x="-4710" y="92681"/>
                  <a:pt x="-4710" y="62134"/>
                  <a:pt x="14131" y="43293"/>
                </a:cubicBezTo>
                <a:lnTo>
                  <a:pt x="43293" y="14131"/>
                </a:lnTo>
                <a:cubicBezTo>
                  <a:pt x="62134" y="-4710"/>
                  <a:pt x="92681" y="-4710"/>
                  <a:pt x="111522" y="14131"/>
                </a:cubicBezTo>
                <a:close/>
                <a:moveTo>
                  <a:pt x="176896" y="274288"/>
                </a:moveTo>
                <a:lnTo>
                  <a:pt x="154706" y="252098"/>
                </a:lnTo>
                <a:lnTo>
                  <a:pt x="252098" y="154707"/>
                </a:lnTo>
                <a:lnTo>
                  <a:pt x="274288" y="176896"/>
                </a:lnTo>
                <a:cubicBezTo>
                  <a:pt x="293129" y="195737"/>
                  <a:pt x="293129" y="226284"/>
                  <a:pt x="274288" y="245125"/>
                </a:cubicBezTo>
                <a:lnTo>
                  <a:pt x="245125" y="274288"/>
                </a:lnTo>
                <a:cubicBezTo>
                  <a:pt x="226284" y="293129"/>
                  <a:pt x="195737" y="293129"/>
                  <a:pt x="176896" y="274288"/>
                </a:cubicBezTo>
                <a:close/>
                <a:moveTo>
                  <a:pt x="14134" y="176896"/>
                </a:moveTo>
                <a:cubicBezTo>
                  <a:pt x="-4707" y="195737"/>
                  <a:pt x="-4707" y="226284"/>
                  <a:pt x="14134" y="245125"/>
                </a:cubicBezTo>
                <a:lnTo>
                  <a:pt x="43297" y="274288"/>
                </a:lnTo>
                <a:cubicBezTo>
                  <a:pt x="62138" y="293129"/>
                  <a:pt x="92685" y="293129"/>
                  <a:pt x="111526" y="274288"/>
                </a:cubicBezTo>
                <a:lnTo>
                  <a:pt x="274291" y="111522"/>
                </a:lnTo>
                <a:cubicBezTo>
                  <a:pt x="293132" y="92681"/>
                  <a:pt x="293132" y="62134"/>
                  <a:pt x="274291" y="43293"/>
                </a:cubicBezTo>
                <a:lnTo>
                  <a:pt x="245130" y="14131"/>
                </a:lnTo>
                <a:cubicBezTo>
                  <a:pt x="226289" y="-4710"/>
                  <a:pt x="195741" y="-4710"/>
                  <a:pt x="176900" y="14131"/>
                </a:cubicBezTo>
                <a:lnTo>
                  <a:pt x="14134" y="176896"/>
                </a:lnTo>
                <a:close/>
                <a:moveTo>
                  <a:pt x="155345" y="99673"/>
                </a:moveTo>
                <a:cubicBezTo>
                  <a:pt x="155345" y="105822"/>
                  <a:pt x="150361" y="110807"/>
                  <a:pt x="144212" y="110807"/>
                </a:cubicBezTo>
                <a:cubicBezTo>
                  <a:pt x="138062" y="110807"/>
                  <a:pt x="133078" y="105822"/>
                  <a:pt x="133078" y="99673"/>
                </a:cubicBezTo>
                <a:cubicBezTo>
                  <a:pt x="133078" y="93524"/>
                  <a:pt x="138062" y="88540"/>
                  <a:pt x="144212" y="88540"/>
                </a:cubicBezTo>
                <a:cubicBezTo>
                  <a:pt x="150361" y="88540"/>
                  <a:pt x="155345" y="93524"/>
                  <a:pt x="155345" y="99673"/>
                </a:cubicBezTo>
                <a:close/>
                <a:moveTo>
                  <a:pt x="99677" y="155341"/>
                </a:moveTo>
                <a:cubicBezTo>
                  <a:pt x="93528" y="155341"/>
                  <a:pt x="88543" y="150356"/>
                  <a:pt x="88543" y="144207"/>
                </a:cubicBezTo>
                <a:cubicBezTo>
                  <a:pt x="88543" y="138059"/>
                  <a:pt x="93528" y="133074"/>
                  <a:pt x="99677" y="133074"/>
                </a:cubicBezTo>
                <a:cubicBezTo>
                  <a:pt x="105826" y="133074"/>
                  <a:pt x="110810" y="138059"/>
                  <a:pt x="110810" y="144207"/>
                </a:cubicBezTo>
                <a:cubicBezTo>
                  <a:pt x="110810" y="150356"/>
                  <a:pt x="105826" y="155341"/>
                  <a:pt x="99677" y="155341"/>
                </a:cubicBezTo>
                <a:close/>
                <a:moveTo>
                  <a:pt x="144212" y="155341"/>
                </a:moveTo>
                <a:cubicBezTo>
                  <a:pt x="138062" y="155341"/>
                  <a:pt x="133078" y="150356"/>
                  <a:pt x="133078" y="144207"/>
                </a:cubicBezTo>
                <a:cubicBezTo>
                  <a:pt x="133078" y="138059"/>
                  <a:pt x="138062" y="133074"/>
                  <a:pt x="144212" y="133074"/>
                </a:cubicBezTo>
                <a:cubicBezTo>
                  <a:pt x="150361" y="133074"/>
                  <a:pt x="155345" y="138059"/>
                  <a:pt x="155345" y="144207"/>
                </a:cubicBezTo>
                <a:cubicBezTo>
                  <a:pt x="155345" y="150356"/>
                  <a:pt x="150361" y="155341"/>
                  <a:pt x="144212" y="155341"/>
                </a:cubicBezTo>
                <a:close/>
                <a:moveTo>
                  <a:pt x="199880" y="144207"/>
                </a:moveTo>
                <a:cubicBezTo>
                  <a:pt x="199880" y="150356"/>
                  <a:pt x="194895" y="155341"/>
                  <a:pt x="188746" y="155341"/>
                </a:cubicBezTo>
                <a:cubicBezTo>
                  <a:pt x="182596" y="155341"/>
                  <a:pt x="177613" y="150356"/>
                  <a:pt x="177613" y="144207"/>
                </a:cubicBezTo>
                <a:cubicBezTo>
                  <a:pt x="177613" y="138059"/>
                  <a:pt x="182596" y="133074"/>
                  <a:pt x="188746" y="133074"/>
                </a:cubicBezTo>
                <a:cubicBezTo>
                  <a:pt x="194895" y="133074"/>
                  <a:pt x="199880" y="138059"/>
                  <a:pt x="199880" y="144207"/>
                </a:cubicBezTo>
                <a:close/>
                <a:moveTo>
                  <a:pt x="144212" y="199875"/>
                </a:moveTo>
                <a:cubicBezTo>
                  <a:pt x="138062" y="199875"/>
                  <a:pt x="133078" y="194890"/>
                  <a:pt x="133078" y="188742"/>
                </a:cubicBezTo>
                <a:cubicBezTo>
                  <a:pt x="133078" y="182593"/>
                  <a:pt x="138062" y="177608"/>
                  <a:pt x="144212" y="177608"/>
                </a:cubicBezTo>
                <a:cubicBezTo>
                  <a:pt x="150361" y="177608"/>
                  <a:pt x="155345" y="182593"/>
                  <a:pt x="155345" y="188742"/>
                </a:cubicBezTo>
                <a:cubicBezTo>
                  <a:pt x="155345" y="194890"/>
                  <a:pt x="150361" y="199875"/>
                  <a:pt x="144212" y="199875"/>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9" name="Graphic 23">
            <a:extLst>
              <a:ext uri="{FF2B5EF4-FFF2-40B4-BE49-F238E27FC236}">
                <a16:creationId xmlns:a16="http://schemas.microsoft.com/office/drawing/2014/main" id="{F57E6B48-79A4-CDEF-5E05-35FF9F1FAF7C}"/>
              </a:ext>
              <a:ext uri="{C183D7F6-B498-43B3-948B-1728B52AA6E4}">
                <adec:decorative xmlns:adec="http://schemas.microsoft.com/office/drawing/2017/decorative" val="1"/>
              </a:ext>
            </a:extLst>
          </p:cNvPr>
          <p:cNvSpPr/>
          <p:nvPr/>
        </p:nvSpPr>
        <p:spPr>
          <a:xfrm>
            <a:off x="4644053" y="3114860"/>
            <a:ext cx="272467" cy="272467"/>
          </a:xfrm>
          <a:custGeom>
            <a:avLst/>
            <a:gdLst>
              <a:gd name="connsiteX0" fmla="*/ 105095 w 272467"/>
              <a:gd name="connsiteY0" fmla="*/ 0 h 272467"/>
              <a:gd name="connsiteX1" fmla="*/ 77848 w 272467"/>
              <a:gd name="connsiteY1" fmla="*/ 27247 h 272467"/>
              <a:gd name="connsiteX2" fmla="*/ 77848 w 272467"/>
              <a:gd name="connsiteY2" fmla="*/ 77848 h 272467"/>
              <a:gd name="connsiteX3" fmla="*/ 27247 w 272467"/>
              <a:gd name="connsiteY3" fmla="*/ 77848 h 272467"/>
              <a:gd name="connsiteX4" fmla="*/ 0 w 272467"/>
              <a:gd name="connsiteY4" fmla="*/ 105095 h 272467"/>
              <a:gd name="connsiteX5" fmla="*/ 0 w 272467"/>
              <a:gd name="connsiteY5" fmla="*/ 167373 h 272467"/>
              <a:gd name="connsiteX6" fmla="*/ 27247 w 272467"/>
              <a:gd name="connsiteY6" fmla="*/ 194620 h 272467"/>
              <a:gd name="connsiteX7" fmla="*/ 77848 w 272467"/>
              <a:gd name="connsiteY7" fmla="*/ 194620 h 272467"/>
              <a:gd name="connsiteX8" fmla="*/ 77848 w 272467"/>
              <a:gd name="connsiteY8" fmla="*/ 245221 h 272467"/>
              <a:gd name="connsiteX9" fmla="*/ 105095 w 272467"/>
              <a:gd name="connsiteY9" fmla="*/ 272468 h 272467"/>
              <a:gd name="connsiteX10" fmla="*/ 167373 w 272467"/>
              <a:gd name="connsiteY10" fmla="*/ 272468 h 272467"/>
              <a:gd name="connsiteX11" fmla="*/ 194620 w 272467"/>
              <a:gd name="connsiteY11" fmla="*/ 245221 h 272467"/>
              <a:gd name="connsiteX12" fmla="*/ 194620 w 272467"/>
              <a:gd name="connsiteY12" fmla="*/ 194620 h 272467"/>
              <a:gd name="connsiteX13" fmla="*/ 245221 w 272467"/>
              <a:gd name="connsiteY13" fmla="*/ 194620 h 272467"/>
              <a:gd name="connsiteX14" fmla="*/ 272468 w 272467"/>
              <a:gd name="connsiteY14" fmla="*/ 167373 h 272467"/>
              <a:gd name="connsiteX15" fmla="*/ 272468 w 272467"/>
              <a:gd name="connsiteY15" fmla="*/ 105095 h 272467"/>
              <a:gd name="connsiteX16" fmla="*/ 245221 w 272467"/>
              <a:gd name="connsiteY16" fmla="*/ 77848 h 272467"/>
              <a:gd name="connsiteX17" fmla="*/ 194620 w 272467"/>
              <a:gd name="connsiteY17" fmla="*/ 77848 h 272467"/>
              <a:gd name="connsiteX18" fmla="*/ 194620 w 272467"/>
              <a:gd name="connsiteY18" fmla="*/ 27247 h 272467"/>
              <a:gd name="connsiteX19" fmla="*/ 167373 w 272467"/>
              <a:gd name="connsiteY19" fmla="*/ 0 h 272467"/>
              <a:gd name="connsiteX20" fmla="*/ 105095 w 272467"/>
              <a:gd name="connsiteY20" fmla="*/ 0 h 27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2467" h="272467">
                <a:moveTo>
                  <a:pt x="105095" y="0"/>
                </a:moveTo>
                <a:cubicBezTo>
                  <a:pt x="90047" y="0"/>
                  <a:pt x="77848" y="12199"/>
                  <a:pt x="77848" y="27247"/>
                </a:cubicBezTo>
                <a:lnTo>
                  <a:pt x="77848" y="77848"/>
                </a:lnTo>
                <a:lnTo>
                  <a:pt x="27247" y="77848"/>
                </a:lnTo>
                <a:cubicBezTo>
                  <a:pt x="12199" y="77848"/>
                  <a:pt x="0" y="90047"/>
                  <a:pt x="0" y="105095"/>
                </a:cubicBezTo>
                <a:lnTo>
                  <a:pt x="0" y="167373"/>
                </a:lnTo>
                <a:cubicBezTo>
                  <a:pt x="0" y="182421"/>
                  <a:pt x="12199" y="194620"/>
                  <a:pt x="27247" y="194620"/>
                </a:cubicBezTo>
                <a:lnTo>
                  <a:pt x="77848" y="194620"/>
                </a:lnTo>
                <a:lnTo>
                  <a:pt x="77848" y="245221"/>
                </a:lnTo>
                <a:cubicBezTo>
                  <a:pt x="77848" y="260269"/>
                  <a:pt x="90047" y="272468"/>
                  <a:pt x="105095" y="272468"/>
                </a:cubicBezTo>
                <a:lnTo>
                  <a:pt x="167373" y="272468"/>
                </a:lnTo>
                <a:cubicBezTo>
                  <a:pt x="182421" y="272468"/>
                  <a:pt x="194620" y="260269"/>
                  <a:pt x="194620" y="245221"/>
                </a:cubicBezTo>
                <a:lnTo>
                  <a:pt x="194620" y="194620"/>
                </a:lnTo>
                <a:lnTo>
                  <a:pt x="245221" y="194620"/>
                </a:lnTo>
                <a:cubicBezTo>
                  <a:pt x="260269" y="194620"/>
                  <a:pt x="272468" y="182421"/>
                  <a:pt x="272468" y="167373"/>
                </a:cubicBezTo>
                <a:lnTo>
                  <a:pt x="272468" y="105095"/>
                </a:lnTo>
                <a:cubicBezTo>
                  <a:pt x="272468" y="90047"/>
                  <a:pt x="260269" y="77848"/>
                  <a:pt x="245221" y="77848"/>
                </a:cubicBezTo>
                <a:lnTo>
                  <a:pt x="194620" y="77848"/>
                </a:lnTo>
                <a:lnTo>
                  <a:pt x="194620" y="27247"/>
                </a:lnTo>
                <a:cubicBezTo>
                  <a:pt x="194620" y="12199"/>
                  <a:pt x="182421" y="0"/>
                  <a:pt x="167373" y="0"/>
                </a:cubicBezTo>
                <a:lnTo>
                  <a:pt x="105095" y="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7" name="Graphic 25">
            <a:extLst>
              <a:ext uri="{FF2B5EF4-FFF2-40B4-BE49-F238E27FC236}">
                <a16:creationId xmlns:a16="http://schemas.microsoft.com/office/drawing/2014/main" id="{281B6600-CEFD-5975-1748-58178A5CD479}"/>
              </a:ext>
              <a:ext uri="{C183D7F6-B498-43B3-948B-1728B52AA6E4}">
                <adec:decorative xmlns:adec="http://schemas.microsoft.com/office/drawing/2017/decorative" val="1"/>
              </a:ext>
            </a:extLst>
          </p:cNvPr>
          <p:cNvSpPr/>
          <p:nvPr/>
        </p:nvSpPr>
        <p:spPr>
          <a:xfrm>
            <a:off x="1255077" y="4647135"/>
            <a:ext cx="259080" cy="272033"/>
          </a:xfrm>
          <a:custGeom>
            <a:avLst/>
            <a:gdLst>
              <a:gd name="connsiteX0" fmla="*/ 0 w 259080"/>
              <a:gd name="connsiteY0" fmla="*/ 48578 h 272033"/>
              <a:gd name="connsiteX1" fmla="*/ 9716 w 259080"/>
              <a:gd name="connsiteY1" fmla="*/ 38862 h 272033"/>
              <a:gd name="connsiteX2" fmla="*/ 110757 w 259080"/>
              <a:gd name="connsiteY2" fmla="*/ 1943 h 272033"/>
              <a:gd name="connsiteX3" fmla="*/ 122415 w 259080"/>
              <a:gd name="connsiteY3" fmla="*/ 1943 h 272033"/>
              <a:gd name="connsiteX4" fmla="*/ 223457 w 259080"/>
              <a:gd name="connsiteY4" fmla="*/ 38862 h 272033"/>
              <a:gd name="connsiteX5" fmla="*/ 233172 w 259080"/>
              <a:gd name="connsiteY5" fmla="*/ 48578 h 272033"/>
              <a:gd name="connsiteX6" fmla="*/ 233172 w 259080"/>
              <a:gd name="connsiteY6" fmla="*/ 116586 h 272033"/>
              <a:gd name="connsiteX7" fmla="*/ 233020 w 259080"/>
              <a:gd name="connsiteY7" fmla="*/ 123564 h 272033"/>
              <a:gd name="connsiteX8" fmla="*/ 200787 w 259080"/>
              <a:gd name="connsiteY8" fmla="*/ 110109 h 272033"/>
              <a:gd name="connsiteX9" fmla="*/ 155448 w 259080"/>
              <a:gd name="connsiteY9" fmla="*/ 155448 h 272033"/>
              <a:gd name="connsiteX10" fmla="*/ 155448 w 259080"/>
              <a:gd name="connsiteY10" fmla="*/ 156096 h 272033"/>
              <a:gd name="connsiteX11" fmla="*/ 129540 w 259080"/>
              <a:gd name="connsiteY11" fmla="*/ 187833 h 272033"/>
              <a:gd name="connsiteX12" fmla="*/ 129540 w 259080"/>
              <a:gd name="connsiteY12" fmla="*/ 252603 h 272033"/>
              <a:gd name="connsiteX13" fmla="*/ 129594 w 259080"/>
              <a:gd name="connsiteY13" fmla="*/ 254501 h 272033"/>
              <a:gd name="connsiteX14" fmla="*/ 120147 w 259080"/>
              <a:gd name="connsiteY14" fmla="*/ 258404 h 272033"/>
              <a:gd name="connsiteX15" fmla="*/ 113025 w 259080"/>
              <a:gd name="connsiteY15" fmla="*/ 258404 h 272033"/>
              <a:gd name="connsiteX16" fmla="*/ 0 w 259080"/>
              <a:gd name="connsiteY16" fmla="*/ 116586 h 272033"/>
              <a:gd name="connsiteX17" fmla="*/ 0 w 259080"/>
              <a:gd name="connsiteY17" fmla="*/ 48578 h 272033"/>
              <a:gd name="connsiteX18" fmla="*/ 168402 w 259080"/>
              <a:gd name="connsiteY18" fmla="*/ 168402 h 272033"/>
              <a:gd name="connsiteX19" fmla="*/ 168402 w 259080"/>
              <a:gd name="connsiteY19" fmla="*/ 155448 h 272033"/>
              <a:gd name="connsiteX20" fmla="*/ 200787 w 259080"/>
              <a:gd name="connsiteY20" fmla="*/ 123063 h 272033"/>
              <a:gd name="connsiteX21" fmla="*/ 233172 w 259080"/>
              <a:gd name="connsiteY21" fmla="*/ 155448 h 272033"/>
              <a:gd name="connsiteX22" fmla="*/ 233172 w 259080"/>
              <a:gd name="connsiteY22" fmla="*/ 168402 h 272033"/>
              <a:gd name="connsiteX23" fmla="*/ 239649 w 259080"/>
              <a:gd name="connsiteY23" fmla="*/ 168402 h 272033"/>
              <a:gd name="connsiteX24" fmla="*/ 259080 w 259080"/>
              <a:gd name="connsiteY24" fmla="*/ 187833 h 272033"/>
              <a:gd name="connsiteX25" fmla="*/ 259080 w 259080"/>
              <a:gd name="connsiteY25" fmla="*/ 252603 h 272033"/>
              <a:gd name="connsiteX26" fmla="*/ 239649 w 259080"/>
              <a:gd name="connsiteY26" fmla="*/ 272034 h 272033"/>
              <a:gd name="connsiteX27" fmla="*/ 161925 w 259080"/>
              <a:gd name="connsiteY27" fmla="*/ 272034 h 272033"/>
              <a:gd name="connsiteX28" fmla="*/ 142494 w 259080"/>
              <a:gd name="connsiteY28" fmla="*/ 252603 h 272033"/>
              <a:gd name="connsiteX29" fmla="*/ 142494 w 259080"/>
              <a:gd name="connsiteY29" fmla="*/ 187833 h 272033"/>
              <a:gd name="connsiteX30" fmla="*/ 161925 w 259080"/>
              <a:gd name="connsiteY30" fmla="*/ 168402 h 272033"/>
              <a:gd name="connsiteX31" fmla="*/ 168402 w 259080"/>
              <a:gd name="connsiteY31" fmla="*/ 168402 h 272033"/>
              <a:gd name="connsiteX32" fmla="*/ 187833 w 259080"/>
              <a:gd name="connsiteY32" fmla="*/ 155448 h 272033"/>
              <a:gd name="connsiteX33" fmla="*/ 187833 w 259080"/>
              <a:gd name="connsiteY33" fmla="*/ 168402 h 272033"/>
              <a:gd name="connsiteX34" fmla="*/ 213741 w 259080"/>
              <a:gd name="connsiteY34" fmla="*/ 168402 h 272033"/>
              <a:gd name="connsiteX35" fmla="*/ 213741 w 259080"/>
              <a:gd name="connsiteY35" fmla="*/ 155448 h 272033"/>
              <a:gd name="connsiteX36" fmla="*/ 200787 w 259080"/>
              <a:gd name="connsiteY36" fmla="*/ 142494 h 272033"/>
              <a:gd name="connsiteX37" fmla="*/ 187833 w 259080"/>
              <a:gd name="connsiteY37" fmla="*/ 155448 h 272033"/>
              <a:gd name="connsiteX38" fmla="*/ 213741 w 259080"/>
              <a:gd name="connsiteY38" fmla="*/ 220218 h 272033"/>
              <a:gd name="connsiteX39" fmla="*/ 200787 w 259080"/>
              <a:gd name="connsiteY39" fmla="*/ 207264 h 272033"/>
              <a:gd name="connsiteX40" fmla="*/ 187833 w 259080"/>
              <a:gd name="connsiteY40" fmla="*/ 220218 h 272033"/>
              <a:gd name="connsiteX41" fmla="*/ 200787 w 259080"/>
              <a:gd name="connsiteY41" fmla="*/ 233172 h 272033"/>
              <a:gd name="connsiteX42" fmla="*/ 213741 w 259080"/>
              <a:gd name="connsiteY42" fmla="*/ 220218 h 27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9080" h="272033">
                <a:moveTo>
                  <a:pt x="0" y="48578"/>
                </a:moveTo>
                <a:cubicBezTo>
                  <a:pt x="0" y="43212"/>
                  <a:pt x="4350" y="38862"/>
                  <a:pt x="9716" y="38862"/>
                </a:cubicBezTo>
                <a:cubicBezTo>
                  <a:pt x="44217" y="38862"/>
                  <a:pt x="77827" y="26640"/>
                  <a:pt x="110757" y="1943"/>
                </a:cubicBezTo>
                <a:cubicBezTo>
                  <a:pt x="114212" y="-648"/>
                  <a:pt x="118960" y="-648"/>
                  <a:pt x="122415" y="1943"/>
                </a:cubicBezTo>
                <a:cubicBezTo>
                  <a:pt x="155344" y="26640"/>
                  <a:pt x="188955" y="38862"/>
                  <a:pt x="223457" y="38862"/>
                </a:cubicBezTo>
                <a:cubicBezTo>
                  <a:pt x="228822" y="38862"/>
                  <a:pt x="233172" y="43212"/>
                  <a:pt x="233172" y="48578"/>
                </a:cubicBezTo>
                <a:lnTo>
                  <a:pt x="233172" y="116586"/>
                </a:lnTo>
                <a:cubicBezTo>
                  <a:pt x="233172" y="118935"/>
                  <a:pt x="233121" y="121261"/>
                  <a:pt x="233020" y="123564"/>
                </a:cubicBezTo>
                <a:cubicBezTo>
                  <a:pt x="224802" y="115256"/>
                  <a:pt x="213396" y="110109"/>
                  <a:pt x="200787" y="110109"/>
                </a:cubicBezTo>
                <a:cubicBezTo>
                  <a:pt x="175747" y="110109"/>
                  <a:pt x="155448" y="130408"/>
                  <a:pt x="155448" y="155448"/>
                </a:cubicBezTo>
                <a:lnTo>
                  <a:pt x="155448" y="156096"/>
                </a:lnTo>
                <a:cubicBezTo>
                  <a:pt x="140666" y="159096"/>
                  <a:pt x="129540" y="172165"/>
                  <a:pt x="129540" y="187833"/>
                </a:cubicBezTo>
                <a:lnTo>
                  <a:pt x="129540" y="252603"/>
                </a:lnTo>
                <a:cubicBezTo>
                  <a:pt x="129540" y="253240"/>
                  <a:pt x="129558" y="253872"/>
                  <a:pt x="129594" y="254501"/>
                </a:cubicBezTo>
                <a:cubicBezTo>
                  <a:pt x="126513" y="255836"/>
                  <a:pt x="123364" y="257137"/>
                  <a:pt x="120147" y="258404"/>
                </a:cubicBezTo>
                <a:cubicBezTo>
                  <a:pt x="117858" y="259305"/>
                  <a:pt x="115314" y="259305"/>
                  <a:pt x="113025" y="258404"/>
                </a:cubicBezTo>
                <a:cubicBezTo>
                  <a:pt x="38312" y="228971"/>
                  <a:pt x="0" y="181372"/>
                  <a:pt x="0" y="116586"/>
                </a:cubicBezTo>
                <a:lnTo>
                  <a:pt x="0" y="48578"/>
                </a:lnTo>
                <a:close/>
                <a:moveTo>
                  <a:pt x="168402" y="168402"/>
                </a:moveTo>
                <a:lnTo>
                  <a:pt x="168402" y="155448"/>
                </a:lnTo>
                <a:cubicBezTo>
                  <a:pt x="168402" y="137562"/>
                  <a:pt x="182901" y="123063"/>
                  <a:pt x="200787" y="123063"/>
                </a:cubicBezTo>
                <a:cubicBezTo>
                  <a:pt x="218673" y="123063"/>
                  <a:pt x="233172" y="137562"/>
                  <a:pt x="233172" y="155448"/>
                </a:cubicBezTo>
                <a:lnTo>
                  <a:pt x="233172" y="168402"/>
                </a:lnTo>
                <a:lnTo>
                  <a:pt x="239649" y="168402"/>
                </a:lnTo>
                <a:cubicBezTo>
                  <a:pt x="250380" y="168402"/>
                  <a:pt x="259080" y="177102"/>
                  <a:pt x="259080" y="187833"/>
                </a:cubicBezTo>
                <a:lnTo>
                  <a:pt x="259080" y="252603"/>
                </a:lnTo>
                <a:cubicBezTo>
                  <a:pt x="259080" y="263334"/>
                  <a:pt x="250380" y="272034"/>
                  <a:pt x="239649" y="272034"/>
                </a:cubicBezTo>
                <a:lnTo>
                  <a:pt x="161925" y="272034"/>
                </a:lnTo>
                <a:cubicBezTo>
                  <a:pt x="151194" y="272034"/>
                  <a:pt x="142494" y="263334"/>
                  <a:pt x="142494" y="252603"/>
                </a:cubicBezTo>
                <a:lnTo>
                  <a:pt x="142494" y="187833"/>
                </a:lnTo>
                <a:cubicBezTo>
                  <a:pt x="142494" y="177102"/>
                  <a:pt x="151194" y="168402"/>
                  <a:pt x="161925" y="168402"/>
                </a:cubicBezTo>
                <a:lnTo>
                  <a:pt x="168402" y="168402"/>
                </a:lnTo>
                <a:close/>
                <a:moveTo>
                  <a:pt x="187833" y="155448"/>
                </a:moveTo>
                <a:lnTo>
                  <a:pt x="187833" y="168402"/>
                </a:lnTo>
                <a:lnTo>
                  <a:pt x="213741" y="168402"/>
                </a:lnTo>
                <a:lnTo>
                  <a:pt x="213741" y="155448"/>
                </a:lnTo>
                <a:cubicBezTo>
                  <a:pt x="213741" y="148294"/>
                  <a:pt x="207941" y="142494"/>
                  <a:pt x="200787" y="142494"/>
                </a:cubicBezTo>
                <a:cubicBezTo>
                  <a:pt x="193633" y="142494"/>
                  <a:pt x="187833" y="148294"/>
                  <a:pt x="187833" y="155448"/>
                </a:cubicBezTo>
                <a:close/>
                <a:moveTo>
                  <a:pt x="213741" y="220218"/>
                </a:moveTo>
                <a:cubicBezTo>
                  <a:pt x="213741" y="213064"/>
                  <a:pt x="207941" y="207264"/>
                  <a:pt x="200787" y="207264"/>
                </a:cubicBezTo>
                <a:cubicBezTo>
                  <a:pt x="193633" y="207264"/>
                  <a:pt x="187833" y="213064"/>
                  <a:pt x="187833" y="220218"/>
                </a:cubicBezTo>
                <a:cubicBezTo>
                  <a:pt x="187833" y="227372"/>
                  <a:pt x="193633" y="233172"/>
                  <a:pt x="200787" y="233172"/>
                </a:cubicBezTo>
                <a:cubicBezTo>
                  <a:pt x="207941" y="233172"/>
                  <a:pt x="213741" y="227372"/>
                  <a:pt x="213741" y="220218"/>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7" name="Graphic 27">
            <a:extLst>
              <a:ext uri="{FF2B5EF4-FFF2-40B4-BE49-F238E27FC236}">
                <a16:creationId xmlns:a16="http://schemas.microsoft.com/office/drawing/2014/main" id="{D21F2729-1E7F-3054-29A4-611AF47CADBC}"/>
              </a:ext>
              <a:ext uri="{C183D7F6-B498-43B3-948B-1728B52AA6E4}">
                <adec:decorative xmlns:adec="http://schemas.microsoft.com/office/drawing/2017/decorative" val="1"/>
              </a:ext>
            </a:extLst>
          </p:cNvPr>
          <p:cNvSpPr/>
          <p:nvPr/>
        </p:nvSpPr>
        <p:spPr>
          <a:xfrm>
            <a:off x="834628" y="3154753"/>
            <a:ext cx="262977" cy="241341"/>
          </a:xfrm>
          <a:custGeom>
            <a:avLst/>
            <a:gdLst>
              <a:gd name="connsiteX0" fmla="*/ 84007 w 262977"/>
              <a:gd name="connsiteY0" fmla="*/ 134079 h 241341"/>
              <a:gd name="connsiteX1" fmla="*/ 116879 w 262977"/>
              <a:gd name="connsiteY1" fmla="*/ 164246 h 241341"/>
              <a:gd name="connsiteX2" fmla="*/ 116879 w 262977"/>
              <a:gd name="connsiteY2" fmla="*/ 211174 h 241341"/>
              <a:gd name="connsiteX3" fmla="*/ 84007 w 262977"/>
              <a:gd name="connsiteY3" fmla="*/ 241342 h 241341"/>
              <a:gd name="connsiteX4" fmla="*/ 32872 w 262977"/>
              <a:gd name="connsiteY4" fmla="*/ 241342 h 241341"/>
              <a:gd name="connsiteX5" fmla="*/ 0 w 262977"/>
              <a:gd name="connsiteY5" fmla="*/ 211174 h 241341"/>
              <a:gd name="connsiteX6" fmla="*/ 0 w 262977"/>
              <a:gd name="connsiteY6" fmla="*/ 164246 h 241341"/>
              <a:gd name="connsiteX7" fmla="*/ 32872 w 262977"/>
              <a:gd name="connsiteY7" fmla="*/ 134079 h 241341"/>
              <a:gd name="connsiteX8" fmla="*/ 84007 w 262977"/>
              <a:gd name="connsiteY8" fmla="*/ 134079 h 241341"/>
              <a:gd name="connsiteX9" fmla="*/ 230106 w 262977"/>
              <a:gd name="connsiteY9" fmla="*/ 134079 h 241341"/>
              <a:gd name="connsiteX10" fmla="*/ 262978 w 262977"/>
              <a:gd name="connsiteY10" fmla="*/ 164246 h 241341"/>
              <a:gd name="connsiteX11" fmla="*/ 262978 w 262977"/>
              <a:gd name="connsiteY11" fmla="*/ 211174 h 241341"/>
              <a:gd name="connsiteX12" fmla="*/ 230106 w 262977"/>
              <a:gd name="connsiteY12" fmla="*/ 241342 h 241341"/>
              <a:gd name="connsiteX13" fmla="*/ 178971 w 262977"/>
              <a:gd name="connsiteY13" fmla="*/ 241342 h 241341"/>
              <a:gd name="connsiteX14" fmla="*/ 146099 w 262977"/>
              <a:gd name="connsiteY14" fmla="*/ 211174 h 241341"/>
              <a:gd name="connsiteX15" fmla="*/ 146099 w 262977"/>
              <a:gd name="connsiteY15" fmla="*/ 164246 h 241341"/>
              <a:gd name="connsiteX16" fmla="*/ 178971 w 262977"/>
              <a:gd name="connsiteY16" fmla="*/ 134079 h 241341"/>
              <a:gd name="connsiteX17" fmla="*/ 230106 w 262977"/>
              <a:gd name="connsiteY17" fmla="*/ 134079 h 241341"/>
              <a:gd name="connsiteX18" fmla="*/ 84007 w 262977"/>
              <a:gd name="connsiteY18" fmla="*/ 0 h 241341"/>
              <a:gd name="connsiteX19" fmla="*/ 116879 w 262977"/>
              <a:gd name="connsiteY19" fmla="*/ 30168 h 241341"/>
              <a:gd name="connsiteX20" fmla="*/ 116879 w 262977"/>
              <a:gd name="connsiteY20" fmla="*/ 77095 h 241341"/>
              <a:gd name="connsiteX21" fmla="*/ 84007 w 262977"/>
              <a:gd name="connsiteY21" fmla="*/ 107263 h 241341"/>
              <a:gd name="connsiteX22" fmla="*/ 32872 w 262977"/>
              <a:gd name="connsiteY22" fmla="*/ 107263 h 241341"/>
              <a:gd name="connsiteX23" fmla="*/ 0 w 262977"/>
              <a:gd name="connsiteY23" fmla="*/ 77095 h 241341"/>
              <a:gd name="connsiteX24" fmla="*/ 0 w 262977"/>
              <a:gd name="connsiteY24" fmla="*/ 30168 h 241341"/>
              <a:gd name="connsiteX25" fmla="*/ 32872 w 262977"/>
              <a:gd name="connsiteY25" fmla="*/ 0 h 241341"/>
              <a:gd name="connsiteX26" fmla="*/ 84007 w 262977"/>
              <a:gd name="connsiteY26" fmla="*/ 0 h 241341"/>
              <a:gd name="connsiteX27" fmla="*/ 230106 w 262977"/>
              <a:gd name="connsiteY27" fmla="*/ 0 h 241341"/>
              <a:gd name="connsiteX28" fmla="*/ 262978 w 262977"/>
              <a:gd name="connsiteY28" fmla="*/ 30168 h 241341"/>
              <a:gd name="connsiteX29" fmla="*/ 262978 w 262977"/>
              <a:gd name="connsiteY29" fmla="*/ 77095 h 241341"/>
              <a:gd name="connsiteX30" fmla="*/ 230106 w 262977"/>
              <a:gd name="connsiteY30" fmla="*/ 107263 h 241341"/>
              <a:gd name="connsiteX31" fmla="*/ 178971 w 262977"/>
              <a:gd name="connsiteY31" fmla="*/ 107263 h 241341"/>
              <a:gd name="connsiteX32" fmla="*/ 146099 w 262977"/>
              <a:gd name="connsiteY32" fmla="*/ 77095 h 241341"/>
              <a:gd name="connsiteX33" fmla="*/ 146099 w 262977"/>
              <a:gd name="connsiteY33" fmla="*/ 30168 h 241341"/>
              <a:gd name="connsiteX34" fmla="*/ 178971 w 262977"/>
              <a:gd name="connsiteY34" fmla="*/ 0 h 241341"/>
              <a:gd name="connsiteX35" fmla="*/ 230106 w 262977"/>
              <a:gd name="connsiteY35" fmla="*/ 0 h 24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2977" h="241341">
                <a:moveTo>
                  <a:pt x="84007" y="134079"/>
                </a:moveTo>
                <a:cubicBezTo>
                  <a:pt x="102162" y="134079"/>
                  <a:pt x="116879" y="147586"/>
                  <a:pt x="116879" y="164246"/>
                </a:cubicBezTo>
                <a:lnTo>
                  <a:pt x="116879" y="211174"/>
                </a:lnTo>
                <a:cubicBezTo>
                  <a:pt x="116879" y="227835"/>
                  <a:pt x="102162" y="241342"/>
                  <a:pt x="84007" y="241342"/>
                </a:cubicBezTo>
                <a:lnTo>
                  <a:pt x="32872" y="241342"/>
                </a:lnTo>
                <a:cubicBezTo>
                  <a:pt x="14717" y="241342"/>
                  <a:pt x="0" y="227835"/>
                  <a:pt x="0" y="211174"/>
                </a:cubicBezTo>
                <a:lnTo>
                  <a:pt x="0" y="164246"/>
                </a:lnTo>
                <a:cubicBezTo>
                  <a:pt x="0" y="147586"/>
                  <a:pt x="14717" y="134079"/>
                  <a:pt x="32872" y="134079"/>
                </a:cubicBezTo>
                <a:lnTo>
                  <a:pt x="84007" y="134079"/>
                </a:lnTo>
                <a:close/>
                <a:moveTo>
                  <a:pt x="230106" y="134079"/>
                </a:moveTo>
                <a:cubicBezTo>
                  <a:pt x="248260" y="134079"/>
                  <a:pt x="262978" y="147586"/>
                  <a:pt x="262978" y="164246"/>
                </a:cubicBezTo>
                <a:lnTo>
                  <a:pt x="262978" y="211174"/>
                </a:lnTo>
                <a:cubicBezTo>
                  <a:pt x="262978" y="227835"/>
                  <a:pt x="248260" y="241342"/>
                  <a:pt x="230106" y="241342"/>
                </a:cubicBezTo>
                <a:lnTo>
                  <a:pt x="178971" y="241342"/>
                </a:lnTo>
                <a:cubicBezTo>
                  <a:pt x="160817" y="241342"/>
                  <a:pt x="146099" y="227835"/>
                  <a:pt x="146099" y="211174"/>
                </a:cubicBezTo>
                <a:lnTo>
                  <a:pt x="146099" y="164246"/>
                </a:lnTo>
                <a:cubicBezTo>
                  <a:pt x="146099" y="147586"/>
                  <a:pt x="160817" y="134079"/>
                  <a:pt x="178971" y="134079"/>
                </a:cubicBezTo>
                <a:lnTo>
                  <a:pt x="230106" y="134079"/>
                </a:lnTo>
                <a:close/>
                <a:moveTo>
                  <a:pt x="84007" y="0"/>
                </a:moveTo>
                <a:cubicBezTo>
                  <a:pt x="102162" y="0"/>
                  <a:pt x="116879" y="13507"/>
                  <a:pt x="116879" y="30168"/>
                </a:cubicBezTo>
                <a:lnTo>
                  <a:pt x="116879" y="77095"/>
                </a:lnTo>
                <a:cubicBezTo>
                  <a:pt x="116879" y="93756"/>
                  <a:pt x="102162" y="107263"/>
                  <a:pt x="84007" y="107263"/>
                </a:cubicBezTo>
                <a:lnTo>
                  <a:pt x="32872" y="107263"/>
                </a:lnTo>
                <a:cubicBezTo>
                  <a:pt x="14717" y="107263"/>
                  <a:pt x="0" y="93756"/>
                  <a:pt x="0" y="77095"/>
                </a:cubicBezTo>
                <a:lnTo>
                  <a:pt x="0" y="30168"/>
                </a:lnTo>
                <a:cubicBezTo>
                  <a:pt x="0" y="13507"/>
                  <a:pt x="14717" y="0"/>
                  <a:pt x="32872" y="0"/>
                </a:cubicBezTo>
                <a:lnTo>
                  <a:pt x="84007" y="0"/>
                </a:lnTo>
                <a:close/>
                <a:moveTo>
                  <a:pt x="230106" y="0"/>
                </a:moveTo>
                <a:cubicBezTo>
                  <a:pt x="248260" y="0"/>
                  <a:pt x="262978" y="13507"/>
                  <a:pt x="262978" y="30168"/>
                </a:cubicBezTo>
                <a:lnTo>
                  <a:pt x="262978" y="77095"/>
                </a:lnTo>
                <a:cubicBezTo>
                  <a:pt x="262978" y="93756"/>
                  <a:pt x="248260" y="107263"/>
                  <a:pt x="230106" y="107263"/>
                </a:cubicBezTo>
                <a:lnTo>
                  <a:pt x="178971" y="107263"/>
                </a:lnTo>
                <a:cubicBezTo>
                  <a:pt x="160817" y="107263"/>
                  <a:pt x="146099" y="93756"/>
                  <a:pt x="146099" y="77095"/>
                </a:cubicBezTo>
                <a:lnTo>
                  <a:pt x="146099" y="30168"/>
                </a:lnTo>
                <a:cubicBezTo>
                  <a:pt x="146099" y="13507"/>
                  <a:pt x="160817" y="0"/>
                  <a:pt x="178971" y="0"/>
                </a:cubicBezTo>
                <a:lnTo>
                  <a:pt x="230106" y="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8" name="Graphic 13">
            <a:extLst>
              <a:ext uri="{FF2B5EF4-FFF2-40B4-BE49-F238E27FC236}">
                <a16:creationId xmlns:a16="http://schemas.microsoft.com/office/drawing/2014/main" id="{2D52E4AA-B11E-4BE9-97D5-6C9B41AE2D76}"/>
              </a:ext>
              <a:ext uri="{C183D7F6-B498-43B3-948B-1728B52AA6E4}">
                <adec:decorative xmlns:adec="http://schemas.microsoft.com/office/drawing/2017/decorative" val="1"/>
              </a:ext>
            </a:extLst>
          </p:cNvPr>
          <p:cNvSpPr/>
          <p:nvPr/>
        </p:nvSpPr>
        <p:spPr>
          <a:xfrm>
            <a:off x="4729324" y="1633366"/>
            <a:ext cx="308174" cy="297550"/>
          </a:xfrm>
          <a:custGeom>
            <a:avLst/>
            <a:gdLst>
              <a:gd name="connsiteX0" fmla="*/ 308174 w 308174"/>
              <a:gd name="connsiteY0" fmla="*/ 33310 h 297550"/>
              <a:gd name="connsiteX1" fmla="*/ 308174 w 308174"/>
              <a:gd name="connsiteY1" fmla="*/ 110354 h 297550"/>
              <a:gd name="connsiteX2" fmla="*/ 304362 w 308174"/>
              <a:gd name="connsiteY2" fmla="*/ 119382 h 297550"/>
              <a:gd name="connsiteX3" fmla="*/ 295334 w 308174"/>
              <a:gd name="connsiteY3" fmla="*/ 123194 h 297550"/>
              <a:gd name="connsiteX4" fmla="*/ 218290 w 308174"/>
              <a:gd name="connsiteY4" fmla="*/ 123194 h 297550"/>
              <a:gd name="connsiteX5" fmla="*/ 209262 w 308174"/>
              <a:gd name="connsiteY5" fmla="*/ 119382 h 297550"/>
              <a:gd name="connsiteX6" fmla="*/ 205450 w 308174"/>
              <a:gd name="connsiteY6" fmla="*/ 110354 h 297550"/>
              <a:gd name="connsiteX7" fmla="*/ 209262 w 308174"/>
              <a:gd name="connsiteY7" fmla="*/ 101325 h 297550"/>
              <a:gd name="connsiteX8" fmla="*/ 218290 w 308174"/>
              <a:gd name="connsiteY8" fmla="*/ 97513 h 297550"/>
              <a:gd name="connsiteX9" fmla="*/ 266844 w 308174"/>
              <a:gd name="connsiteY9" fmla="*/ 97513 h 297550"/>
              <a:gd name="connsiteX10" fmla="*/ 247783 w 308174"/>
              <a:gd name="connsiteY10" fmla="*/ 67819 h 297550"/>
              <a:gd name="connsiteX11" fmla="*/ 221099 w 308174"/>
              <a:gd name="connsiteY11" fmla="*/ 44947 h 297550"/>
              <a:gd name="connsiteX12" fmla="*/ 189198 w 308174"/>
              <a:gd name="connsiteY12" fmla="*/ 30100 h 297550"/>
              <a:gd name="connsiteX13" fmla="*/ 154087 w 308174"/>
              <a:gd name="connsiteY13" fmla="*/ 24883 h 297550"/>
              <a:gd name="connsiteX14" fmla="*/ 152482 w 308174"/>
              <a:gd name="connsiteY14" fmla="*/ 24883 h 297550"/>
              <a:gd name="connsiteX15" fmla="*/ 121183 w 308174"/>
              <a:gd name="connsiteY15" fmla="*/ 29297 h 297550"/>
              <a:gd name="connsiteX16" fmla="*/ 92292 w 308174"/>
              <a:gd name="connsiteY16" fmla="*/ 41536 h 297550"/>
              <a:gd name="connsiteX17" fmla="*/ 67012 w 308174"/>
              <a:gd name="connsiteY17" fmla="*/ 60797 h 297550"/>
              <a:gd name="connsiteX18" fmla="*/ 47350 w 308174"/>
              <a:gd name="connsiteY18" fmla="*/ 85676 h 297550"/>
              <a:gd name="connsiteX19" fmla="*/ 40729 w 308174"/>
              <a:gd name="connsiteY19" fmla="*/ 99118 h 297550"/>
              <a:gd name="connsiteX20" fmla="*/ 35312 w 308174"/>
              <a:gd name="connsiteY20" fmla="*/ 113363 h 297550"/>
              <a:gd name="connsiteX21" fmla="*/ 30898 w 308174"/>
              <a:gd name="connsiteY21" fmla="*/ 119783 h 297550"/>
              <a:gd name="connsiteX22" fmla="*/ 23274 w 308174"/>
              <a:gd name="connsiteY22" fmla="*/ 122191 h 297550"/>
              <a:gd name="connsiteX23" fmla="*/ 14646 w 308174"/>
              <a:gd name="connsiteY23" fmla="*/ 118580 h 297550"/>
              <a:gd name="connsiteX24" fmla="*/ 10834 w 308174"/>
              <a:gd name="connsiteY24" fmla="*/ 109752 h 297550"/>
              <a:gd name="connsiteX25" fmla="*/ 11436 w 308174"/>
              <a:gd name="connsiteY25" fmla="*/ 106140 h 297550"/>
              <a:gd name="connsiteX26" fmla="*/ 32302 w 308174"/>
              <a:gd name="connsiteY26" fmla="*/ 63806 h 297550"/>
              <a:gd name="connsiteX27" fmla="*/ 64805 w 308174"/>
              <a:gd name="connsiteY27" fmla="*/ 30301 h 297550"/>
              <a:gd name="connsiteX28" fmla="*/ 105734 w 308174"/>
              <a:gd name="connsiteY28" fmla="*/ 8030 h 297550"/>
              <a:gd name="connsiteX29" fmla="*/ 152482 w 308174"/>
              <a:gd name="connsiteY29" fmla="*/ 5 h 297550"/>
              <a:gd name="connsiteX30" fmla="*/ 191405 w 308174"/>
              <a:gd name="connsiteY30" fmla="*/ 5021 h 297550"/>
              <a:gd name="connsiteX31" fmla="*/ 227319 w 308174"/>
              <a:gd name="connsiteY31" fmla="*/ 19466 h 297550"/>
              <a:gd name="connsiteX32" fmla="*/ 258216 w 308174"/>
              <a:gd name="connsiteY32" fmla="*/ 42740 h 297550"/>
              <a:gd name="connsiteX33" fmla="*/ 282493 w 308174"/>
              <a:gd name="connsiteY33" fmla="*/ 73838 h 297550"/>
              <a:gd name="connsiteX34" fmla="*/ 282493 w 308174"/>
              <a:gd name="connsiteY34" fmla="*/ 33310 h 297550"/>
              <a:gd name="connsiteX35" fmla="*/ 286305 w 308174"/>
              <a:gd name="connsiteY35" fmla="*/ 24282 h 297550"/>
              <a:gd name="connsiteX36" fmla="*/ 295334 w 308174"/>
              <a:gd name="connsiteY36" fmla="*/ 20469 h 297550"/>
              <a:gd name="connsiteX37" fmla="*/ 304362 w 308174"/>
              <a:gd name="connsiteY37" fmla="*/ 24282 h 297550"/>
              <a:gd name="connsiteX38" fmla="*/ 308174 w 308174"/>
              <a:gd name="connsiteY38" fmla="*/ 33310 h 297550"/>
              <a:gd name="connsiteX39" fmla="*/ 294932 w 308174"/>
              <a:gd name="connsiteY39" fmla="*/ 187798 h 297550"/>
              <a:gd name="connsiteX40" fmla="*/ 294331 w 308174"/>
              <a:gd name="connsiteY40" fmla="*/ 191410 h 297550"/>
              <a:gd name="connsiteX41" fmla="*/ 273665 w 308174"/>
              <a:gd name="connsiteY41" fmla="*/ 233744 h 297550"/>
              <a:gd name="connsiteX42" fmla="*/ 241162 w 308174"/>
              <a:gd name="connsiteY42" fmla="*/ 267250 h 297550"/>
              <a:gd name="connsiteX43" fmla="*/ 200233 w 308174"/>
              <a:gd name="connsiteY43" fmla="*/ 289520 h 297550"/>
              <a:gd name="connsiteX44" fmla="*/ 153485 w 308174"/>
              <a:gd name="connsiteY44" fmla="*/ 297545 h 297550"/>
              <a:gd name="connsiteX45" fmla="*/ 115565 w 308174"/>
              <a:gd name="connsiteY45" fmla="*/ 292931 h 297550"/>
              <a:gd name="connsiteX46" fmla="*/ 80655 w 308174"/>
              <a:gd name="connsiteY46" fmla="*/ 279488 h 297550"/>
              <a:gd name="connsiteX47" fmla="*/ 50159 w 308174"/>
              <a:gd name="connsiteY47" fmla="*/ 257619 h 297550"/>
              <a:gd name="connsiteX48" fmla="*/ 25681 w 308174"/>
              <a:gd name="connsiteY48" fmla="*/ 227925 h 297550"/>
              <a:gd name="connsiteX49" fmla="*/ 25681 w 308174"/>
              <a:gd name="connsiteY49" fmla="*/ 264441 h 297550"/>
              <a:gd name="connsiteX50" fmla="*/ 21869 w 308174"/>
              <a:gd name="connsiteY50" fmla="*/ 273469 h 297550"/>
              <a:gd name="connsiteX51" fmla="*/ 12841 w 308174"/>
              <a:gd name="connsiteY51" fmla="*/ 277281 h 297550"/>
              <a:gd name="connsiteX52" fmla="*/ 3812 w 308174"/>
              <a:gd name="connsiteY52" fmla="*/ 273469 h 297550"/>
              <a:gd name="connsiteX53" fmla="*/ 0 w 308174"/>
              <a:gd name="connsiteY53" fmla="*/ 264441 h 297550"/>
              <a:gd name="connsiteX54" fmla="*/ 0 w 308174"/>
              <a:gd name="connsiteY54" fmla="*/ 187397 h 297550"/>
              <a:gd name="connsiteX55" fmla="*/ 3812 w 308174"/>
              <a:gd name="connsiteY55" fmla="*/ 178369 h 297550"/>
              <a:gd name="connsiteX56" fmla="*/ 12841 w 308174"/>
              <a:gd name="connsiteY56" fmla="*/ 174557 h 297550"/>
              <a:gd name="connsiteX57" fmla="*/ 89884 w 308174"/>
              <a:gd name="connsiteY57" fmla="*/ 174557 h 297550"/>
              <a:gd name="connsiteX58" fmla="*/ 98913 w 308174"/>
              <a:gd name="connsiteY58" fmla="*/ 178369 h 297550"/>
              <a:gd name="connsiteX59" fmla="*/ 102725 w 308174"/>
              <a:gd name="connsiteY59" fmla="*/ 187397 h 297550"/>
              <a:gd name="connsiteX60" fmla="*/ 98913 w 308174"/>
              <a:gd name="connsiteY60" fmla="*/ 196426 h 297550"/>
              <a:gd name="connsiteX61" fmla="*/ 89884 w 308174"/>
              <a:gd name="connsiteY61" fmla="*/ 200238 h 297550"/>
              <a:gd name="connsiteX62" fmla="*/ 38923 w 308174"/>
              <a:gd name="connsiteY62" fmla="*/ 200238 h 297550"/>
              <a:gd name="connsiteX63" fmla="*/ 58385 w 308174"/>
              <a:gd name="connsiteY63" fmla="*/ 230534 h 297550"/>
              <a:gd name="connsiteX64" fmla="*/ 85270 w 308174"/>
              <a:gd name="connsiteY64" fmla="*/ 253406 h 297550"/>
              <a:gd name="connsiteX65" fmla="*/ 117572 w 308174"/>
              <a:gd name="connsiteY65" fmla="*/ 267852 h 297550"/>
              <a:gd name="connsiteX66" fmla="*/ 153084 w 308174"/>
              <a:gd name="connsiteY66" fmla="*/ 272867 h 297550"/>
              <a:gd name="connsiteX67" fmla="*/ 184383 w 308174"/>
              <a:gd name="connsiteY67" fmla="*/ 268654 h 297550"/>
              <a:gd name="connsiteX68" fmla="*/ 213475 w 308174"/>
              <a:gd name="connsiteY68" fmla="*/ 256215 h 297550"/>
              <a:gd name="connsiteX69" fmla="*/ 238755 w 308174"/>
              <a:gd name="connsiteY69" fmla="*/ 237155 h 297550"/>
              <a:gd name="connsiteX70" fmla="*/ 258417 w 308174"/>
              <a:gd name="connsiteY70" fmla="*/ 212276 h 297550"/>
              <a:gd name="connsiteX71" fmla="*/ 265038 w 308174"/>
              <a:gd name="connsiteY71" fmla="*/ 198633 h 297550"/>
              <a:gd name="connsiteX72" fmla="*/ 270656 w 308174"/>
              <a:gd name="connsiteY72" fmla="*/ 184388 h 297550"/>
              <a:gd name="connsiteX73" fmla="*/ 275070 w 308174"/>
              <a:gd name="connsiteY73" fmla="*/ 177967 h 297550"/>
              <a:gd name="connsiteX74" fmla="*/ 282493 w 308174"/>
              <a:gd name="connsiteY74" fmla="*/ 175560 h 297550"/>
              <a:gd name="connsiteX75" fmla="*/ 291120 w 308174"/>
              <a:gd name="connsiteY75" fmla="*/ 178971 h 297550"/>
              <a:gd name="connsiteX76" fmla="*/ 294932 w 308174"/>
              <a:gd name="connsiteY76" fmla="*/ 187798 h 29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8174" h="297550">
                <a:moveTo>
                  <a:pt x="308174" y="33310"/>
                </a:moveTo>
                <a:lnTo>
                  <a:pt x="308174" y="110354"/>
                </a:lnTo>
                <a:cubicBezTo>
                  <a:pt x="308174" y="113831"/>
                  <a:pt x="306904" y="116841"/>
                  <a:pt x="304362" y="119382"/>
                </a:cubicBezTo>
                <a:cubicBezTo>
                  <a:pt x="301820" y="121924"/>
                  <a:pt x="298811" y="123194"/>
                  <a:pt x="295334" y="123194"/>
                </a:cubicBezTo>
                <a:lnTo>
                  <a:pt x="218290" y="123194"/>
                </a:lnTo>
                <a:cubicBezTo>
                  <a:pt x="214813" y="123194"/>
                  <a:pt x="211804" y="121924"/>
                  <a:pt x="209262" y="119382"/>
                </a:cubicBezTo>
                <a:cubicBezTo>
                  <a:pt x="206720" y="116841"/>
                  <a:pt x="205450" y="113831"/>
                  <a:pt x="205450" y="110354"/>
                </a:cubicBezTo>
                <a:cubicBezTo>
                  <a:pt x="205450" y="106876"/>
                  <a:pt x="206720" y="103867"/>
                  <a:pt x="209262" y="101325"/>
                </a:cubicBezTo>
                <a:cubicBezTo>
                  <a:pt x="211804" y="98784"/>
                  <a:pt x="214813" y="97513"/>
                  <a:pt x="218290" y="97513"/>
                </a:cubicBezTo>
                <a:lnTo>
                  <a:pt x="266844" y="97513"/>
                </a:lnTo>
                <a:cubicBezTo>
                  <a:pt x="262028" y="86545"/>
                  <a:pt x="255674" y="76647"/>
                  <a:pt x="247783" y="67819"/>
                </a:cubicBezTo>
                <a:cubicBezTo>
                  <a:pt x="239892" y="58991"/>
                  <a:pt x="230996" y="51367"/>
                  <a:pt x="221099" y="44947"/>
                </a:cubicBezTo>
                <a:cubicBezTo>
                  <a:pt x="211202" y="38527"/>
                  <a:pt x="200568" y="33578"/>
                  <a:pt x="189198" y="30100"/>
                </a:cubicBezTo>
                <a:cubicBezTo>
                  <a:pt x="177828" y="26622"/>
                  <a:pt x="166125" y="24883"/>
                  <a:pt x="154087" y="24883"/>
                </a:cubicBezTo>
                <a:lnTo>
                  <a:pt x="152482" y="24883"/>
                </a:lnTo>
                <a:cubicBezTo>
                  <a:pt x="141782" y="24883"/>
                  <a:pt x="131349" y="26355"/>
                  <a:pt x="121183" y="29297"/>
                </a:cubicBezTo>
                <a:cubicBezTo>
                  <a:pt x="111018" y="32240"/>
                  <a:pt x="101387" y="36320"/>
                  <a:pt x="92292" y="41536"/>
                </a:cubicBezTo>
                <a:cubicBezTo>
                  <a:pt x="83196" y="46753"/>
                  <a:pt x="74770" y="53173"/>
                  <a:pt x="67012" y="60797"/>
                </a:cubicBezTo>
                <a:cubicBezTo>
                  <a:pt x="59254" y="68421"/>
                  <a:pt x="52700" y="76714"/>
                  <a:pt x="47350" y="85676"/>
                </a:cubicBezTo>
                <a:cubicBezTo>
                  <a:pt x="44675" y="90223"/>
                  <a:pt x="42468" y="94704"/>
                  <a:pt x="40729" y="99118"/>
                </a:cubicBezTo>
                <a:cubicBezTo>
                  <a:pt x="38990" y="103532"/>
                  <a:pt x="37184" y="108280"/>
                  <a:pt x="35312" y="113363"/>
                </a:cubicBezTo>
                <a:cubicBezTo>
                  <a:pt x="34242" y="116038"/>
                  <a:pt x="32770" y="118178"/>
                  <a:pt x="30898" y="119783"/>
                </a:cubicBezTo>
                <a:cubicBezTo>
                  <a:pt x="29025" y="121389"/>
                  <a:pt x="26484" y="122191"/>
                  <a:pt x="23274" y="122191"/>
                </a:cubicBezTo>
                <a:cubicBezTo>
                  <a:pt x="19930" y="122191"/>
                  <a:pt x="17054" y="120987"/>
                  <a:pt x="14646" y="118580"/>
                </a:cubicBezTo>
                <a:cubicBezTo>
                  <a:pt x="12239" y="116172"/>
                  <a:pt x="10968" y="113229"/>
                  <a:pt x="10834" y="109752"/>
                </a:cubicBezTo>
                <a:cubicBezTo>
                  <a:pt x="10834" y="108548"/>
                  <a:pt x="11035" y="107344"/>
                  <a:pt x="11436" y="106140"/>
                </a:cubicBezTo>
                <a:cubicBezTo>
                  <a:pt x="16118" y="90892"/>
                  <a:pt x="23073" y="76781"/>
                  <a:pt x="32302" y="63806"/>
                </a:cubicBezTo>
                <a:cubicBezTo>
                  <a:pt x="41531" y="50832"/>
                  <a:pt x="52366" y="39664"/>
                  <a:pt x="64805" y="30301"/>
                </a:cubicBezTo>
                <a:cubicBezTo>
                  <a:pt x="77244" y="20938"/>
                  <a:pt x="90887" y="13514"/>
                  <a:pt x="105734" y="8030"/>
                </a:cubicBezTo>
                <a:cubicBezTo>
                  <a:pt x="120581" y="2546"/>
                  <a:pt x="136164" y="-129"/>
                  <a:pt x="152482" y="5"/>
                </a:cubicBezTo>
                <a:cubicBezTo>
                  <a:pt x="165724" y="5"/>
                  <a:pt x="178699" y="1677"/>
                  <a:pt x="191405" y="5021"/>
                </a:cubicBezTo>
                <a:cubicBezTo>
                  <a:pt x="204111" y="8365"/>
                  <a:pt x="216083" y="13180"/>
                  <a:pt x="227319" y="19466"/>
                </a:cubicBezTo>
                <a:cubicBezTo>
                  <a:pt x="238554" y="25753"/>
                  <a:pt x="248853" y="33511"/>
                  <a:pt x="258216" y="42740"/>
                </a:cubicBezTo>
                <a:cubicBezTo>
                  <a:pt x="267580" y="51969"/>
                  <a:pt x="275672" y="62335"/>
                  <a:pt x="282493" y="73838"/>
                </a:cubicBezTo>
                <a:lnTo>
                  <a:pt x="282493" y="33310"/>
                </a:lnTo>
                <a:cubicBezTo>
                  <a:pt x="282493" y="29832"/>
                  <a:pt x="283763" y="26823"/>
                  <a:pt x="286305" y="24282"/>
                </a:cubicBezTo>
                <a:cubicBezTo>
                  <a:pt x="288847" y="21740"/>
                  <a:pt x="291857" y="20469"/>
                  <a:pt x="295334" y="20469"/>
                </a:cubicBezTo>
                <a:cubicBezTo>
                  <a:pt x="298811" y="20469"/>
                  <a:pt x="301820" y="21740"/>
                  <a:pt x="304362" y="24282"/>
                </a:cubicBezTo>
                <a:cubicBezTo>
                  <a:pt x="306904" y="26823"/>
                  <a:pt x="308174" y="29832"/>
                  <a:pt x="308174" y="33310"/>
                </a:cubicBezTo>
                <a:close/>
                <a:moveTo>
                  <a:pt x="294932" y="187798"/>
                </a:moveTo>
                <a:cubicBezTo>
                  <a:pt x="294932" y="189002"/>
                  <a:pt x="294732" y="190206"/>
                  <a:pt x="294331" y="191410"/>
                </a:cubicBezTo>
                <a:cubicBezTo>
                  <a:pt x="289650" y="206658"/>
                  <a:pt x="282760" y="220769"/>
                  <a:pt x="273665" y="233744"/>
                </a:cubicBezTo>
                <a:cubicBezTo>
                  <a:pt x="264570" y="246719"/>
                  <a:pt x="253736" y="257886"/>
                  <a:pt x="241162" y="267250"/>
                </a:cubicBezTo>
                <a:cubicBezTo>
                  <a:pt x="228589" y="276613"/>
                  <a:pt x="214946" y="284037"/>
                  <a:pt x="200233" y="289520"/>
                </a:cubicBezTo>
                <a:cubicBezTo>
                  <a:pt x="185521" y="295003"/>
                  <a:pt x="169937" y="297680"/>
                  <a:pt x="153485" y="297545"/>
                </a:cubicBezTo>
                <a:cubicBezTo>
                  <a:pt x="140511" y="297545"/>
                  <a:pt x="127871" y="296007"/>
                  <a:pt x="115565" y="292931"/>
                </a:cubicBezTo>
                <a:cubicBezTo>
                  <a:pt x="103260" y="289855"/>
                  <a:pt x="91623" y="285373"/>
                  <a:pt x="80655" y="279488"/>
                </a:cubicBezTo>
                <a:cubicBezTo>
                  <a:pt x="69687" y="273604"/>
                  <a:pt x="59522" y="266313"/>
                  <a:pt x="50159" y="257619"/>
                </a:cubicBezTo>
                <a:cubicBezTo>
                  <a:pt x="40796" y="248926"/>
                  <a:pt x="32637" y="239026"/>
                  <a:pt x="25681" y="227925"/>
                </a:cubicBezTo>
                <a:lnTo>
                  <a:pt x="25681" y="264441"/>
                </a:lnTo>
                <a:cubicBezTo>
                  <a:pt x="25681" y="267918"/>
                  <a:pt x="24411" y="270927"/>
                  <a:pt x="21869" y="273469"/>
                </a:cubicBezTo>
                <a:cubicBezTo>
                  <a:pt x="19328" y="276011"/>
                  <a:pt x="16318" y="277281"/>
                  <a:pt x="12841" y="277281"/>
                </a:cubicBezTo>
                <a:cubicBezTo>
                  <a:pt x="9363" y="277281"/>
                  <a:pt x="6353" y="276011"/>
                  <a:pt x="3812" y="273469"/>
                </a:cubicBezTo>
                <a:cubicBezTo>
                  <a:pt x="1271" y="270927"/>
                  <a:pt x="0" y="267918"/>
                  <a:pt x="0" y="264441"/>
                </a:cubicBezTo>
                <a:lnTo>
                  <a:pt x="0" y="187397"/>
                </a:lnTo>
                <a:cubicBezTo>
                  <a:pt x="0" y="183920"/>
                  <a:pt x="1271" y="180911"/>
                  <a:pt x="3812" y="178369"/>
                </a:cubicBezTo>
                <a:cubicBezTo>
                  <a:pt x="6353" y="175827"/>
                  <a:pt x="9363" y="174557"/>
                  <a:pt x="12841" y="174557"/>
                </a:cubicBezTo>
                <a:lnTo>
                  <a:pt x="89884" y="174557"/>
                </a:lnTo>
                <a:cubicBezTo>
                  <a:pt x="93362" y="174557"/>
                  <a:pt x="96371" y="175827"/>
                  <a:pt x="98913" y="178369"/>
                </a:cubicBezTo>
                <a:cubicBezTo>
                  <a:pt x="101454" y="180911"/>
                  <a:pt x="102725" y="183920"/>
                  <a:pt x="102725" y="187397"/>
                </a:cubicBezTo>
                <a:cubicBezTo>
                  <a:pt x="102725" y="190874"/>
                  <a:pt x="101454" y="193884"/>
                  <a:pt x="98913" y="196426"/>
                </a:cubicBezTo>
                <a:cubicBezTo>
                  <a:pt x="96371" y="198968"/>
                  <a:pt x="93362" y="200238"/>
                  <a:pt x="89884" y="200238"/>
                </a:cubicBezTo>
                <a:lnTo>
                  <a:pt x="38923" y="200238"/>
                </a:lnTo>
                <a:cubicBezTo>
                  <a:pt x="44006" y="211473"/>
                  <a:pt x="50493" y="221571"/>
                  <a:pt x="58385" y="230534"/>
                </a:cubicBezTo>
                <a:cubicBezTo>
                  <a:pt x="66276" y="239496"/>
                  <a:pt x="75238" y="247120"/>
                  <a:pt x="85270" y="253406"/>
                </a:cubicBezTo>
                <a:cubicBezTo>
                  <a:pt x="95301" y="259692"/>
                  <a:pt x="106069" y="264507"/>
                  <a:pt x="117572" y="267852"/>
                </a:cubicBezTo>
                <a:cubicBezTo>
                  <a:pt x="129075" y="271196"/>
                  <a:pt x="140912" y="272867"/>
                  <a:pt x="153084" y="272867"/>
                </a:cubicBezTo>
                <a:cubicBezTo>
                  <a:pt x="163784" y="272867"/>
                  <a:pt x="174217" y="271463"/>
                  <a:pt x="184383" y="268654"/>
                </a:cubicBezTo>
                <a:cubicBezTo>
                  <a:pt x="194549" y="265845"/>
                  <a:pt x="204246" y="261698"/>
                  <a:pt x="213475" y="256215"/>
                </a:cubicBezTo>
                <a:cubicBezTo>
                  <a:pt x="222704" y="250731"/>
                  <a:pt x="231131" y="244377"/>
                  <a:pt x="238755" y="237155"/>
                </a:cubicBezTo>
                <a:cubicBezTo>
                  <a:pt x="246379" y="229932"/>
                  <a:pt x="252934" y="221639"/>
                  <a:pt x="258417" y="212276"/>
                </a:cubicBezTo>
                <a:cubicBezTo>
                  <a:pt x="261091" y="207727"/>
                  <a:pt x="263298" y="203181"/>
                  <a:pt x="265038" y="198633"/>
                </a:cubicBezTo>
                <a:cubicBezTo>
                  <a:pt x="266777" y="194084"/>
                  <a:pt x="268649" y="189337"/>
                  <a:pt x="270656" y="184388"/>
                </a:cubicBezTo>
                <a:cubicBezTo>
                  <a:pt x="271725" y="181713"/>
                  <a:pt x="273198" y="179572"/>
                  <a:pt x="275070" y="177967"/>
                </a:cubicBezTo>
                <a:cubicBezTo>
                  <a:pt x="276942" y="176362"/>
                  <a:pt x="279417" y="175560"/>
                  <a:pt x="282493" y="175560"/>
                </a:cubicBezTo>
                <a:cubicBezTo>
                  <a:pt x="285838" y="175560"/>
                  <a:pt x="288713" y="176697"/>
                  <a:pt x="291120" y="178971"/>
                </a:cubicBezTo>
                <a:cubicBezTo>
                  <a:pt x="293528" y="181244"/>
                  <a:pt x="294798" y="184187"/>
                  <a:pt x="294932" y="187798"/>
                </a:cubicBezTo>
                <a:close/>
              </a:path>
            </a:pathLst>
          </a:custGeom>
          <a:gradFill>
            <a:gsLst>
              <a:gs pos="10000">
                <a:srgbClr val="FFB3BB"/>
              </a:gs>
              <a:gs pos="35000">
                <a:srgbClr val="C5B4E3"/>
              </a:gs>
            </a:gsLst>
            <a:path path="circle">
              <a:fillToRect l="100000" t="100000"/>
            </a:path>
          </a:gradFill>
          <a:ln>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pic>
        <p:nvPicPr>
          <p:cNvPr id="16" name="Graphic 15">
            <a:extLst>
              <a:ext uri="{FF2B5EF4-FFF2-40B4-BE49-F238E27FC236}">
                <a16:creationId xmlns:a16="http://schemas.microsoft.com/office/drawing/2014/main" id="{96153D13-52B1-11EA-B394-3BF71410293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479631" y="4553141"/>
            <a:ext cx="355599" cy="500602"/>
          </a:xfrm>
          <a:prstGeom prst="rect">
            <a:avLst/>
          </a:prstGeom>
          <a:effectLst>
            <a:outerShdw blurRad="50800" dist="38100" dir="2700000" algn="tl" rotWithShape="0">
              <a:prstClr val="black">
                <a:alpha val="40000"/>
              </a:prstClr>
            </a:outerShdw>
          </a:effectLst>
        </p:spPr>
      </p:pic>
      <p:sp>
        <p:nvSpPr>
          <p:cNvPr id="25" name="Title 1">
            <a:extLst>
              <a:ext uri="{FF2B5EF4-FFF2-40B4-BE49-F238E27FC236}">
                <a16:creationId xmlns:a16="http://schemas.microsoft.com/office/drawing/2014/main" id="{F0F41A4A-E91F-61F4-A462-66F7054C9AF3}"/>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kumimoji="0" lang="it-IT" sz="3200" b="0" i="0" u="none" strike="noStrike" kern="1200" cap="none" spc="-50" normalizeH="0" baseline="0" noProof="0" dirty="0">
                <a:ln w="3175">
                  <a:noFill/>
                </a:ln>
                <a:effectLst/>
                <a:uLnTx/>
                <a:uFillTx/>
                <a:latin typeface="+mj-lt"/>
                <a:ea typeface="+mn-ea"/>
                <a:cs typeface="Segoe UI"/>
              </a:rPr>
              <a:t>AKS </a:t>
            </a:r>
            <a:r>
              <a:rPr kumimoji="0" lang="it-IT" sz="3200" b="0" i="0" u="none" strike="noStrike" kern="1200" cap="none" spc="-50" normalizeH="0" baseline="0" noProof="0" dirty="0" err="1">
                <a:ln w="3175">
                  <a:noFill/>
                </a:ln>
                <a:effectLst/>
                <a:uLnTx/>
                <a:uFillTx/>
                <a:latin typeface="+mj-lt"/>
                <a:ea typeface="+mn-ea"/>
                <a:cs typeface="Segoe UI"/>
              </a:rPr>
              <a:t>provides</a:t>
            </a:r>
            <a:r>
              <a:rPr kumimoji="0" lang="it-IT" sz="3200" b="0" i="0" u="none" strike="noStrike" kern="1200" cap="none" spc="-50" normalizeH="0" baseline="0" noProof="0" dirty="0">
                <a:ln w="3175">
                  <a:noFill/>
                </a:ln>
                <a:effectLst/>
                <a:uLnTx/>
                <a:uFillTx/>
                <a:latin typeface="+mj-lt"/>
                <a:ea typeface="+mn-ea"/>
                <a:cs typeface="Segoe UI"/>
              </a:rPr>
              <a:t> a </a:t>
            </a:r>
            <a:r>
              <a:rPr kumimoji="0" lang="it-IT" sz="3200" b="0" i="0" u="none" strike="noStrike" kern="1200" cap="none" spc="-50" normalizeH="0" baseline="0" noProof="0" dirty="0" err="1">
                <a:ln w="3175">
                  <a:noFill/>
                </a:ln>
                <a:effectLst/>
                <a:uLnTx/>
                <a:uFillTx/>
                <a:latin typeface="+mj-lt"/>
                <a:ea typeface="+mn-ea"/>
                <a:cs typeface="Segoe UI"/>
              </a:rPr>
              <a:t>modern</a:t>
            </a:r>
            <a:r>
              <a:rPr kumimoji="0" lang="it-IT" sz="3200" b="0" i="0" u="none" strike="noStrike" kern="1200" cap="none" spc="-50" normalizeH="0" baseline="0" noProof="0" dirty="0">
                <a:ln w="3175">
                  <a:noFill/>
                </a:ln>
                <a:effectLst/>
                <a:uLnTx/>
                <a:uFillTx/>
                <a:latin typeface="+mj-lt"/>
                <a:ea typeface="+mn-ea"/>
                <a:cs typeface="Segoe UI"/>
              </a:rPr>
              <a:t> </a:t>
            </a:r>
            <a:r>
              <a:rPr kumimoji="0" lang="it-IT" sz="3200" b="0" i="0" u="none" strike="noStrike" kern="1200" cap="none" spc="-50" normalizeH="0" baseline="0" noProof="0" dirty="0" err="1">
                <a:ln w="3175">
                  <a:noFill/>
                </a:ln>
                <a:effectLst/>
                <a:uLnTx/>
                <a:uFillTx/>
                <a:latin typeface="+mj-lt"/>
                <a:ea typeface="+mn-ea"/>
                <a:cs typeface="Segoe UI"/>
              </a:rPr>
              <a:t>platform</a:t>
            </a:r>
            <a:r>
              <a:rPr kumimoji="0" lang="it-IT" sz="3200" b="0" i="0" u="none" strike="noStrike" kern="1200" cap="none" spc="-50" normalizeH="0" baseline="0" noProof="0" dirty="0">
                <a:ln w="3175">
                  <a:noFill/>
                </a:ln>
                <a:effectLst/>
                <a:uLnTx/>
                <a:uFillTx/>
                <a:latin typeface="+mj-lt"/>
                <a:ea typeface="+mn-ea"/>
                <a:cs typeface="Segoe UI"/>
              </a:rPr>
              <a:t> for </a:t>
            </a:r>
            <a:r>
              <a:rPr lang="it-IT" sz="3200" dirty="0" err="1">
                <a:cs typeface="Segoe UI"/>
              </a:rPr>
              <a:t>your</a:t>
            </a:r>
            <a:r>
              <a:rPr lang="it-IT" sz="3200" dirty="0">
                <a:cs typeface="Segoe UI"/>
              </a:rPr>
              <a:t> apps</a:t>
            </a:r>
            <a:endParaRPr kumimoji="0" lang="it-IT" sz="32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32253549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9329-150A-0318-FBF4-B99B81D6C7CF}"/>
              </a:ext>
            </a:extLst>
          </p:cNvPr>
          <p:cNvSpPr>
            <a:spLocks noGrp="1"/>
          </p:cNvSpPr>
          <p:nvPr>
            <p:ph type="title"/>
          </p:nvPr>
        </p:nvSpPr>
        <p:spPr/>
        <p:txBody>
          <a:bodyPr/>
          <a:lstStyle/>
          <a:p>
            <a:r>
              <a:rPr lang="en-US">
                <a:cs typeface="Segoe UI"/>
              </a:rPr>
              <a:t>AKS Store Demo App - Architecture</a:t>
            </a:r>
          </a:p>
        </p:txBody>
      </p:sp>
      <p:sp>
        <p:nvSpPr>
          <p:cNvPr id="3" name="Content Placeholder 2">
            <a:extLst>
              <a:ext uri="{FF2B5EF4-FFF2-40B4-BE49-F238E27FC236}">
                <a16:creationId xmlns:a16="http://schemas.microsoft.com/office/drawing/2014/main" id="{BA0E2BC2-28C9-E621-7F3E-17C59BFFE35E}"/>
              </a:ext>
            </a:extLst>
          </p:cNvPr>
          <p:cNvSpPr>
            <a:spLocks noGrp="1"/>
          </p:cNvSpPr>
          <p:nvPr>
            <p:ph idx="1"/>
          </p:nvPr>
        </p:nvSpPr>
        <p:spPr>
          <a:xfrm>
            <a:off x="584199" y="1890879"/>
            <a:ext cx="5264807" cy="2930033"/>
          </a:xfrm>
        </p:spPr>
        <p:txBody>
          <a:bodyPr vert="horz" wrap="square" lIns="0" tIns="0" rIns="0" bIns="0" rtlCol="0" anchor="t">
            <a:spAutoFit/>
          </a:bodyPr>
          <a:lstStyle/>
          <a:p>
            <a:r>
              <a:rPr lang="en-US" dirty="0">
                <a:cs typeface="Segoe UI"/>
              </a:rPr>
              <a:t>Retail scenario – Pet supply store</a:t>
            </a:r>
          </a:p>
          <a:p>
            <a:r>
              <a:rPr lang="en-US" dirty="0">
                <a:cs typeface="Segoe UI"/>
              </a:rPr>
              <a:t>Microservices architecture</a:t>
            </a:r>
          </a:p>
          <a:p>
            <a:r>
              <a:rPr lang="en-US" dirty="0">
                <a:cs typeface="Segoe UI"/>
              </a:rPr>
              <a:t>Multi programming languages</a:t>
            </a:r>
            <a:endParaRPr lang="en-US" dirty="0"/>
          </a:p>
          <a:p>
            <a:r>
              <a:rPr lang="en-US" dirty="0">
                <a:cs typeface="Segoe UI"/>
              </a:rPr>
              <a:t>Multi frontend exposure</a:t>
            </a:r>
            <a:endParaRPr lang="en-US" dirty="0"/>
          </a:p>
          <a:p>
            <a:endParaRPr lang="en-US" dirty="0"/>
          </a:p>
        </p:txBody>
      </p:sp>
      <p:sp>
        <p:nvSpPr>
          <p:cNvPr id="9" name="Content Placeholder 2">
            <a:extLst>
              <a:ext uri="{FF2B5EF4-FFF2-40B4-BE49-F238E27FC236}">
                <a16:creationId xmlns:a16="http://schemas.microsoft.com/office/drawing/2014/main" id="{74C43ABF-CE58-6463-C276-D4369C4DF487}"/>
              </a:ext>
            </a:extLst>
          </p:cNvPr>
          <p:cNvSpPr txBox="1">
            <a:spLocks/>
          </p:cNvSpPr>
          <p:nvPr/>
        </p:nvSpPr>
        <p:spPr>
          <a:xfrm>
            <a:off x="584200" y="1435503"/>
            <a:ext cx="970280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cs typeface="Segoe UI"/>
              </a:rPr>
              <a:t>Demo app for showcasing AKS features</a:t>
            </a:r>
          </a:p>
        </p:txBody>
      </p:sp>
      <p:pic>
        <p:nvPicPr>
          <p:cNvPr id="5" name="Picture 4" descr="A diagram of a company&#10;&#10;Description automatically generated">
            <a:extLst>
              <a:ext uri="{FF2B5EF4-FFF2-40B4-BE49-F238E27FC236}">
                <a16:creationId xmlns:a16="http://schemas.microsoft.com/office/drawing/2014/main" id="{EA08F703-576B-5100-FF9D-007D4E329641}"/>
              </a:ext>
            </a:extLst>
          </p:cNvPr>
          <p:cNvPicPr>
            <a:picLocks noChangeAspect="1"/>
          </p:cNvPicPr>
          <p:nvPr/>
        </p:nvPicPr>
        <p:blipFill>
          <a:blip r:embed="rId3"/>
          <a:stretch>
            <a:fillRect/>
          </a:stretch>
        </p:blipFill>
        <p:spPr>
          <a:xfrm>
            <a:off x="5857312" y="2045691"/>
            <a:ext cx="6078352" cy="4568246"/>
          </a:xfrm>
          <a:prstGeom prst="rect">
            <a:avLst/>
          </a:prstGeom>
        </p:spPr>
      </p:pic>
    </p:spTree>
    <p:extLst>
      <p:ext uri="{BB962C8B-B14F-4D97-AF65-F5344CB8AC3E}">
        <p14:creationId xmlns:p14="http://schemas.microsoft.com/office/powerpoint/2010/main" val="170187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9144000" cy="615553"/>
          </a:xfrm>
        </p:spPr>
        <p:txBody>
          <a:bodyPr/>
          <a:lstStyle/>
          <a:p>
            <a:r>
              <a:rPr lang="en-US" dirty="0"/>
              <a:t>Istio</a:t>
            </a:r>
          </a:p>
        </p:txBody>
      </p:sp>
    </p:spTree>
    <p:extLst>
      <p:ext uri="{BB962C8B-B14F-4D97-AF65-F5344CB8AC3E}">
        <p14:creationId xmlns:p14="http://schemas.microsoft.com/office/powerpoint/2010/main" val="137539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icrosoft Build 16/9 Black Template">
  <a:themeElements>
    <a:clrScheme name="Custom 18">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A38B"/>
      </a:accent5>
      <a:accent6>
        <a:srgbClr val="B1B3B3"/>
      </a:accent6>
      <a:hlink>
        <a:srgbClr val="89DCD2"/>
      </a:hlink>
      <a:folHlink>
        <a:srgbClr val="89DCD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6" id="{5AB83E4D-DAFD-475F-94BE-3C874EE6796C}" vid="{5F9AE2FE-A299-4505-A865-91C0AC0935A6}"/>
    </a:ext>
  </a:extLst>
</a:theme>
</file>

<file path=ppt/theme/theme4.xml><?xml version="1.0" encoding="utf-8"?>
<a:theme xmlns:a="http://schemas.openxmlformats.org/drawingml/2006/main" name="KEEP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90000"/>
          </a:lnSpc>
          <a:spcAft>
            <a:spcPts val="600"/>
          </a:spcAft>
          <a:defRPr sz="1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207B1E-3148-EA4A-B755-E354687C8B39}" vid="{0F94BF21-676E-1B4C-B18B-81CCF4ABE752}"/>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9.xml><?xml version="1.0" encoding="utf-8"?>
<a:theme xmlns:a="http://schemas.openxmlformats.org/drawingml/2006/main" name="Dark 16x9">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2.potx" id="{9DE343BB-684C-4E39-9ABE-CA20EBB6B8E9}" vid="{2DADB89F-2F3A-458B-84CE-11ACB76D7223}"/>
    </a:ext>
  </a:extLst>
</a:theme>
</file>

<file path=ppt/theme/themeOverride1.xml><?xml version="1.0" encoding="utf-8"?>
<a:themeOverride xmlns:a="http://schemas.openxmlformats.org/drawingml/2006/main">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themeOverride>
</file>

<file path=ppt/theme/themeOverride2.xml><?xml version="1.0" encoding="utf-8"?>
<a:themeOverride xmlns:a="http://schemas.openxmlformats.org/drawingml/2006/main">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themeOverride>
</file>

<file path=ppt/theme/themeOverride3.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ECC2C03005AA4F9C752677073FA774" ma:contentTypeVersion="12" ma:contentTypeDescription="Create a new document." ma:contentTypeScope="" ma:versionID="7126d8b3ed8a802fc58e462f03318d12">
  <xsd:schema xmlns:xsd="http://www.w3.org/2001/XMLSchema" xmlns:xs="http://www.w3.org/2001/XMLSchema" xmlns:p="http://schemas.microsoft.com/office/2006/metadata/properties" xmlns:ns1="http://schemas.microsoft.com/sharepoint/v3" xmlns:ns2="60d4f6dd-7f18-4c80-9d99-c8d9d419a86b" xmlns:ns3="fee88c78-e2c4-446e-85f5-67be85238103" targetNamespace="http://schemas.microsoft.com/office/2006/metadata/properties" ma:root="true" ma:fieldsID="909a01f969ae38e35534da6620081119" ns1:_="" ns2:_="" ns3:_="">
    <xsd:import namespace="http://schemas.microsoft.com/sharepoint/v3"/>
    <xsd:import namespace="60d4f6dd-7f18-4c80-9d99-c8d9d419a86b"/>
    <xsd:import namespace="fee88c78-e2c4-446e-85f5-67be8523810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1:_ip_UnifiedCompliancePolicyProperties" minOccurs="0"/>
                <xsd:element ref="ns1:_ip_UnifiedCompliancePolicyUIAction"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d4f6dd-7f18-4c80-9d99-c8d9d419a8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ee88c78-e2c4-446e-85f5-67be8523810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fee88c78-e2c4-446e-85f5-67be85238103">
      <UserInfo>
        <DisplayName>Ananda Tadigiri</DisplayName>
        <AccountId>271</AccountId>
        <AccountType/>
      </UserInfo>
      <UserInfo>
        <DisplayName>Dinor Geler</DisplayName>
        <AccountId>156</AccountId>
        <AccountType/>
      </UserInfo>
      <UserInfo>
        <DisplayName>Marcel Aldecoa</DisplayName>
        <AccountId>693</AccountId>
        <AccountType/>
      </UserInfo>
      <UserInfo>
        <DisplayName>Yuval Mazor</DisplayName>
        <AccountId>142</AccountId>
        <AccountType/>
      </UserInfo>
      <UserInfo>
        <DisplayName>Bartlomiej Zass</DisplayName>
        <AccountId>147</AccountId>
        <AccountType/>
      </UserInfo>
      <UserInfo>
        <DisplayName>Jadranko Tomic</DisplayName>
        <AccountId>161</AccountId>
        <AccountType/>
      </UserInfo>
      <UserInfo>
        <DisplayName>SharingLinks.2e2efeb5-40ee-4fb8-8d03-4fdf584744cc.OrganizationView.87c0345d-96e9-4dbf-8a04-952199fde1c2</DisplayName>
        <AccountId>435</AccountId>
        <AccountType/>
      </UserInfo>
      <UserInfo>
        <DisplayName>Dean Weis</DisplayName>
        <AccountId>173</AccountId>
        <AccountType/>
      </UserInfo>
      <UserInfo>
        <DisplayName>Muralidhar Mamidanna</DisplayName>
        <AccountId>64</AccountId>
        <AccountType/>
      </UserInfo>
      <UserInfo>
        <DisplayName>Jim Lane</DisplayName>
        <AccountId>268</AccountId>
        <AccountType/>
      </UserInfo>
      <UserInfo>
        <DisplayName>Joerg Jooss</DisplayName>
        <AccountId>91</AccountId>
        <AccountType/>
      </UserInfo>
      <UserInfo>
        <DisplayName>Guy Northee</DisplayName>
        <AccountId>75</AccountId>
        <AccountType/>
      </UserInfo>
      <UserInfo>
        <DisplayName>Mark Harrison (UK)</DisplayName>
        <AccountId>65</AccountId>
        <AccountType/>
      </UserInfo>
      <UserInfo>
        <DisplayName>Brian Moore (WRK)</DisplayName>
        <AccountId>550</AccountId>
        <AccountType/>
      </UserInfo>
      <UserInfo>
        <DisplayName>Erick Salas</DisplayName>
        <AccountId>656</AccountId>
        <AccountType/>
      </UserInfo>
      <UserInfo>
        <DisplayName>Benjamin Moulès</DisplayName>
        <AccountId>437</AccountId>
        <AccountType/>
      </UserInfo>
      <UserInfo>
        <DisplayName>Engin Polat</DisplayName>
        <AccountId>652</AccountId>
        <AccountType/>
      </UserInfo>
      <UserInfo>
        <DisplayName>Jan Paulech</DisplayName>
        <AccountId>692</AccountId>
        <AccountType/>
      </UserInfo>
      <UserInfo>
        <DisplayName>Luca Tornelli</DisplayName>
        <AccountId>632</AccountId>
        <AccountType/>
      </UserInfo>
      <UserInfo>
        <DisplayName>Steven Ryland</DisplayName>
        <AccountId>154</AccountId>
        <AccountType/>
      </UserInfo>
      <UserInfo>
        <DisplayName>Tolu Agunbiade</DisplayName>
        <AccountId>697</AccountId>
        <AccountType/>
      </UserInfo>
      <UserInfo>
        <DisplayName>Ronghua Chen</DisplayName>
        <AccountId>695</AccountId>
        <AccountType/>
      </UserInfo>
      <UserInfo>
        <DisplayName>Hieu Nguyen Nhu</DisplayName>
        <AccountId>260</AccountId>
        <AccountType/>
      </UserInfo>
      <UserInfo>
        <DisplayName>Thomas Lucchini</DisplayName>
        <AccountId>698</AccountId>
        <AccountType/>
      </UserInfo>
      <UserInfo>
        <DisplayName>Mohamad Saleem</DisplayName>
        <AccountId>694</AccountId>
        <AccountType/>
      </UserInfo>
      <UserInfo>
        <DisplayName>Braulio Chavez</DisplayName>
        <AccountId>650</AccountId>
        <AccountType/>
      </UserInfo>
      <UserInfo>
        <DisplayName>An Nguyen</DisplayName>
        <AccountId>398</AccountId>
        <AccountType/>
      </UserInfo>
      <UserInfo>
        <DisplayName>Mariano Rodriguez</DisplayName>
        <AccountId>696</AccountId>
        <AccountType/>
      </UserInfo>
      <UserInfo>
        <DisplayName>TianYu Li</DisplayName>
        <AccountId>658</AccountId>
        <AccountType/>
      </UserInfo>
      <UserInfo>
        <DisplayName>Gregory Suarez</DisplayName>
        <AccountId>625</AccountId>
        <AccountType/>
      </UserInfo>
      <UserInfo>
        <DisplayName>Ming Liu</DisplayName>
        <AccountId>55</AccountId>
        <AccountType/>
      </UserInfo>
      <UserInfo>
        <DisplayName>Niall Murphy</DisplayName>
        <AccountId>659</AccountId>
        <AccountType/>
      </UserInfo>
      <UserInfo>
        <DisplayName>Sarwer Parvez</DisplayName>
        <AccountId>699</AccountId>
        <AccountType/>
      </UserInfo>
      <UserInfo>
        <DisplayName>Vijay Rajagopalan</DisplayName>
        <AccountId>573</AccountId>
        <AccountType/>
      </UserInfo>
      <UserInfo>
        <DisplayName>Regan Murphy</DisplayName>
        <AccountId>700</AccountId>
        <AccountType/>
      </UserInfo>
      <UserInfo>
        <DisplayName>Dave Glover (DEVELOPER RELATIONS)</DisplayName>
        <AccountId>701</AccountId>
        <AccountType/>
      </UserInfo>
      <UserInfo>
        <DisplayName>Yessica Cartajena</DisplayName>
        <AccountId>438</AccountId>
        <AccountType/>
      </UserInfo>
      <UserInfo>
        <DisplayName>Brendan Burns</DisplayName>
        <AccountId>187</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E0DB023-E50D-4654-A623-0F726CBD8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0d4f6dd-7f18-4c80-9d99-c8d9d419a86b"/>
    <ds:schemaRef ds:uri="fee88c78-e2c4-446e-85f5-67be852381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230e9df3-be65-4c73-a93b-d1236ebd677e"/>
    <ds:schemaRef ds:uri="10f7a222-b6ee-4ea5-9fa4-1b530713043d"/>
    <ds:schemaRef ds:uri="http://purl.org/dc/dcmitype/"/>
    <ds:schemaRef ds:uri="http://purl.org/dc/elements/1.1/"/>
    <ds:schemaRef ds:uri="http://schemas.microsoft.com/office/2006/documentManagement/types"/>
    <ds:schemaRef ds:uri="http://schemas.microsoft.com/sharepoint/v3"/>
    <ds:schemaRef ds:uri="http://schemas.openxmlformats.org/package/2006/metadata/core-properties"/>
    <ds:schemaRef ds:uri="http://schemas.microsoft.com/office/2006/metadata/properties"/>
    <ds:schemaRef ds:uri="http://schemas.microsoft.com/office/infopath/2007/PartnerControls"/>
    <ds:schemaRef ds:uri="f250d336-8dc3-46c6-b9ae-0c048a9cef12"/>
    <ds:schemaRef ds:uri="http://www.w3.org/XML/1998/namespace"/>
    <ds:schemaRef ds:uri="fee88c78-e2c4-446e-85f5-67be8523810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Microsoft-Azure-PowerPoint-Template1</Template>
  <TotalTime>3224</TotalTime>
  <Words>3156</Words>
  <Application>Microsoft Office PowerPoint</Application>
  <PresentationFormat>Widescreen</PresentationFormat>
  <Paragraphs>452</Paragraphs>
  <Slides>49</Slides>
  <Notes>21</Notes>
  <HiddenSlides>2</HiddenSlides>
  <MMClips>0</MMClips>
  <ScaleCrop>false</ScaleCrop>
  <HeadingPairs>
    <vt:vector size="4" baseType="variant">
      <vt:variant>
        <vt:lpstr>Theme</vt:lpstr>
      </vt:variant>
      <vt:variant>
        <vt:i4>9</vt:i4>
      </vt:variant>
      <vt:variant>
        <vt:lpstr>Slide Titles</vt:lpstr>
      </vt:variant>
      <vt:variant>
        <vt:i4>49</vt:i4>
      </vt:variant>
    </vt:vector>
  </HeadingPairs>
  <TitlesOfParts>
    <vt:vector size="58" baseType="lpstr">
      <vt:lpstr>Azure 2023 Template</vt:lpstr>
      <vt:lpstr>Microsoft Build 16:9 Template Dark</vt:lpstr>
      <vt:lpstr>Microsoft Build 16/9 Black Template</vt:lpstr>
      <vt:lpstr>KEEP_Black Template</vt:lpstr>
      <vt:lpstr>Office Theme</vt:lpstr>
      <vt:lpstr>Azure 1</vt:lpstr>
      <vt:lpstr>1_office theme</vt:lpstr>
      <vt:lpstr>Microsoft Ignite 16:9 Template Dark</vt:lpstr>
      <vt:lpstr>Dark 16x9</vt:lpstr>
      <vt:lpstr>PowerPoint Presentation</vt:lpstr>
      <vt:lpstr>Title of session: AKS Deep Dice</vt:lpstr>
      <vt:lpstr>PowerPoint Presentation</vt:lpstr>
      <vt:lpstr>PowerPoint Presentation</vt:lpstr>
      <vt:lpstr>The world is always evolving</vt:lpstr>
      <vt:lpstr>By 2027, more than 90% of global organizations will be running containerized applications in production - Gartner’s “The CTO’s Guide to Containers and Kubernetes”</vt:lpstr>
      <vt:lpstr>AKS provides a modern platform for your apps</vt:lpstr>
      <vt:lpstr>AKS Store Demo App - Architecture</vt:lpstr>
      <vt:lpstr>Istio</vt:lpstr>
      <vt:lpstr>Istio service mesh add-on</vt:lpstr>
      <vt:lpstr>PowerPoint Presentation</vt:lpstr>
      <vt:lpstr>Istio based Service Mesh</vt:lpstr>
      <vt:lpstr>Istio based Service Mesh</vt:lpstr>
      <vt:lpstr>DEMO</vt:lpstr>
      <vt:lpstr>App Routing</vt:lpstr>
      <vt:lpstr>Application Routing add-on</vt:lpstr>
      <vt:lpstr>DEMO</vt:lpstr>
      <vt:lpstr>Observability &amp; Monitoring</vt:lpstr>
      <vt:lpstr>Challenges  with Monitoring Kubernetes</vt:lpstr>
      <vt:lpstr>Structured Monitoring Paradigm</vt:lpstr>
      <vt:lpstr>PowerPoint Presentation</vt:lpstr>
      <vt:lpstr>16x9 Dark: Announcement</vt:lpstr>
      <vt:lpstr>   Control Plane Metrics in Managed Prometheus </vt:lpstr>
      <vt:lpstr>PowerPoint Presentation</vt:lpstr>
      <vt:lpstr>How does it work?</vt:lpstr>
      <vt:lpstr>Open Sourcing Microsoft Retina </vt:lpstr>
      <vt:lpstr>DEMO</vt:lpstr>
      <vt:lpstr>Workload Identity</vt:lpstr>
      <vt:lpstr>Workload Identity Federation</vt:lpstr>
      <vt:lpstr>Workload Identity Configuration Overview</vt:lpstr>
      <vt:lpstr>DEMO</vt:lpstr>
      <vt:lpstr>Node Auto-provisioning</vt:lpstr>
      <vt:lpstr>Overprovisioning is the #1 factor leading to overspend</vt:lpstr>
      <vt:lpstr>AKS Cost Analysis </vt:lpstr>
      <vt:lpstr>Node scaling </vt:lpstr>
      <vt:lpstr>Node auto provision</vt:lpstr>
      <vt:lpstr>Karpenter</vt:lpstr>
      <vt:lpstr>PowerPoint Presentation</vt:lpstr>
      <vt:lpstr>Consolidation</vt:lpstr>
      <vt:lpstr>Daily Cost Savings: Karpenter vs CAS</vt:lpstr>
      <vt:lpstr>DEMO</vt:lpstr>
      <vt:lpstr>Fleet Manager (Fleet)</vt:lpstr>
      <vt:lpstr>What is a Fleet? </vt:lpstr>
      <vt:lpstr>DEMO</vt:lpstr>
      <vt:lpstr>OSS Fleet Workload Placement</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Jorge Palma</dc:creator>
  <cp:keywords/>
  <dc:description/>
  <cp:lastModifiedBy>Marco Antonio Silva</cp:lastModifiedBy>
  <cp:revision>77</cp:revision>
  <cp:lastPrinted>2023-02-15T20:48:24Z</cp:lastPrinted>
  <dcterms:created xsi:type="dcterms:W3CDTF">2024-01-31T21:38:20Z</dcterms:created>
  <dcterms:modified xsi:type="dcterms:W3CDTF">2024-04-20T07:54:56Z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0x0101000BECC2C03005AA4F9C752677073FA774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